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8" r:id="rId3"/>
    <p:sldId id="283" r:id="rId4"/>
    <p:sldId id="285" r:id="rId5"/>
    <p:sldId id="335" r:id="rId6"/>
    <p:sldId id="286" r:id="rId7"/>
    <p:sldId id="320" r:id="rId8"/>
    <p:sldId id="321" r:id="rId9"/>
    <p:sldId id="339" r:id="rId10"/>
    <p:sldId id="341" r:id="rId11"/>
    <p:sldId id="340" r:id="rId12"/>
    <p:sldId id="342" r:id="rId13"/>
    <p:sldId id="343" r:id="rId14"/>
    <p:sldId id="344" r:id="rId15"/>
    <p:sldId id="334" r:id="rId16"/>
    <p:sldId id="337" r:id="rId17"/>
    <p:sldId id="338" r:id="rId18"/>
    <p:sldId id="333" r:id="rId19"/>
    <p:sldId id="336" r:id="rId20"/>
    <p:sldId id="30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005C4A"/>
    <a:srgbClr val="EF5361"/>
    <a:srgbClr val="A7D870"/>
    <a:srgbClr val="4F7620"/>
    <a:srgbClr val="2F768C"/>
    <a:srgbClr val="FB3803"/>
    <a:srgbClr val="005024"/>
    <a:srgbClr val="92D050"/>
    <a:srgbClr val="9FD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9.xml"/><Relationship Id="rId1" Type="http://schemas.openxmlformats.org/officeDocument/2006/relationships/slide" Target="../slides/slide4.xml"/><Relationship Id="rId6" Type="http://schemas.openxmlformats.org/officeDocument/2006/relationships/slide" Target="../slides/slide11.xml"/><Relationship Id="rId5" Type="http://schemas.openxmlformats.org/officeDocument/2006/relationships/slide" Target="../slides/slide13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Sejarah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Masuknya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Islam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ke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Indonesia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Teori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Masuknya</a:t>
          </a:r>
          <a:r>
            <a:rPr lang="en-ID" sz="2000" b="1" dirty="0">
              <a:latin typeface="Candara" panose="020E0502030303020204" pitchFamily="34" charset="0"/>
            </a:rPr>
            <a:t> Islam</a:t>
          </a:r>
        </a:p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ke</a:t>
          </a:r>
          <a:r>
            <a:rPr lang="en-ID" sz="2000" b="1" dirty="0">
              <a:latin typeface="Candara" panose="020E0502030303020204" pitchFamily="34" charset="0"/>
            </a:rPr>
            <a:t> Indonesia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Strategi </a:t>
          </a:r>
          <a:r>
            <a:rPr lang="en-ID" sz="2000" b="1" dirty="0" err="1">
              <a:latin typeface="Candara" panose="020E0502030303020204" pitchFamily="34" charset="0"/>
            </a:rPr>
            <a:t>Penyebaran</a:t>
          </a:r>
          <a:r>
            <a:rPr lang="en-ID" sz="2000" b="1" dirty="0">
              <a:latin typeface="Candara" panose="020E0502030303020204" pitchFamily="34" charset="0"/>
            </a:rPr>
            <a:t> Islam</a:t>
          </a:r>
        </a:p>
        <a:p>
          <a:r>
            <a:rPr lang="en-ID" sz="2000" b="1" dirty="0">
              <a:latin typeface="Candara" panose="020E0502030303020204" pitchFamily="34" charset="0"/>
            </a:rPr>
            <a:t>di Indonesia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2"/>
      <dgm:spPr/>
    </dgm:pt>
    <dgm:pt modelId="{C991E3F2-A24F-47B0-935F-73A0AFE73FA2}" type="pres">
      <dgm:prSet presAssocID="{C8902F4E-CE50-4915-8529-DD51C0E84165}" presName="connTx" presStyleLbl="parChTrans1D2" presStyleIdx="0" presStyleCnt="2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2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2"/>
      <dgm:spPr/>
    </dgm:pt>
    <dgm:pt modelId="{23A7AE12-B5F7-4EEF-954F-201D0D58DDCA}" type="pres">
      <dgm:prSet presAssocID="{2BA03FA7-C003-4167-AD11-46B8E15B0792}" presName="connTx" presStyleLbl="parChTrans1D2" presStyleIdx="1" presStyleCnt="2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2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Peran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Tokoh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Ulama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dalam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Penyebaran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Islam di Indonesia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Jumadil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Kubro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Maulana Akbar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Hasanuddin</a:t>
          </a:r>
          <a:endParaRPr lang="en-ID" sz="2000" b="1" dirty="0">
            <a:latin typeface="Candara" panose="020E0502030303020204" pitchFamily="34" charset="0"/>
          </a:endParaRPr>
        </a:p>
        <a:p>
          <a:pPr>
            <a:spcAft>
              <a:spcPts val="0"/>
            </a:spcAft>
          </a:pPr>
          <a:r>
            <a:rPr lang="en-ID" sz="2000" b="1" dirty="0">
              <a:latin typeface="Candara" panose="020E0502030303020204" pitchFamily="34" charset="0"/>
            </a:rPr>
            <a:t>(</a:t>
          </a:r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Quro</a:t>
          </a:r>
          <a:r>
            <a:rPr lang="en-ID" sz="2000" b="1" dirty="0">
              <a:latin typeface="Candara" panose="020E0502030303020204" pitchFamily="34" charset="0"/>
            </a:rPr>
            <a:t>)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Ibrahim as-</a:t>
          </a:r>
          <a:r>
            <a:rPr lang="en-ID" sz="2000" b="1" dirty="0" err="1">
              <a:latin typeface="Candara" panose="020E0502030303020204" pitchFamily="34" charset="0"/>
            </a:rPr>
            <a:t>Samarkandi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A5456133-1A69-4286-A240-74E803997C3D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Syekh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Nurjati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389DA7D-4EED-4EAF-AE2E-BE6C3423C75C}" type="parTrans" cxnId="{D7C04B6E-24FC-4366-9FB8-6CC969E1E31C}">
      <dgm:prSet/>
      <dgm:spPr/>
      <dgm:t>
        <a:bodyPr/>
        <a:lstStyle/>
        <a:p>
          <a:endParaRPr lang="en-ID"/>
        </a:p>
      </dgm:t>
    </dgm:pt>
    <dgm:pt modelId="{7612DAB3-EBB6-4D04-93AE-4C0A1CF5D87D}" type="sibTrans" cxnId="{D7C04B6E-24FC-4366-9FB8-6CC969E1E31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 custLinFactNeighborX="-2314" custLinFactNeighborY="-319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5"/>
      <dgm:spPr/>
    </dgm:pt>
    <dgm:pt modelId="{C991E3F2-A24F-47B0-935F-73A0AFE73FA2}" type="pres">
      <dgm:prSet presAssocID="{C8902F4E-CE50-4915-8529-DD51C0E84165}" presName="connTx" presStyleLbl="parChTrans1D2" presStyleIdx="0" presStyleCnt="5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5" custScaleX="253222" custScaleY="100292" custLinFactNeighborY="-460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5"/>
      <dgm:spPr/>
    </dgm:pt>
    <dgm:pt modelId="{23A7AE12-B5F7-4EEF-954F-201D0D58DDCA}" type="pres">
      <dgm:prSet presAssocID="{2BA03FA7-C003-4167-AD11-46B8E15B0792}" presName="connTx" presStyleLbl="parChTrans1D2" presStyleIdx="1" presStyleCnt="5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5" custScaleX="253222" custScaleY="100292" custLinFactNeighborY="-1095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FA93792-EB41-4FEB-98FC-1B9A5E8F425A}" type="pres">
      <dgm:prSet presAssocID="{B389DA7D-4EED-4EAF-AE2E-BE6C3423C75C}" presName="conn2-1" presStyleLbl="parChTrans1D2" presStyleIdx="2" presStyleCnt="5"/>
      <dgm:spPr/>
    </dgm:pt>
    <dgm:pt modelId="{CEC62792-3B1F-4293-A709-297BCD5D0AE0}" type="pres">
      <dgm:prSet presAssocID="{B389DA7D-4EED-4EAF-AE2E-BE6C3423C75C}" presName="connTx" presStyleLbl="parChTrans1D2" presStyleIdx="2" presStyleCnt="5"/>
      <dgm:spPr/>
    </dgm:pt>
    <dgm:pt modelId="{DF1E7B28-120A-45AB-8B55-707CE3CA87C2}" type="pres">
      <dgm:prSet presAssocID="{A5456133-1A69-4286-A240-74E803997C3D}" presName="root2" presStyleCnt="0"/>
      <dgm:spPr/>
    </dgm:pt>
    <dgm:pt modelId="{3C4952C0-E645-46B1-9EC5-325695D17E3B}" type="pres">
      <dgm:prSet presAssocID="{A5456133-1A69-4286-A240-74E803997C3D}" presName="LevelTwoTextNode" presStyleLbl="node2" presStyleIdx="2" presStyleCnt="5" custScaleX="253222" custScaleY="93281">
        <dgm:presLayoutVars>
          <dgm:chPref val="3"/>
        </dgm:presLayoutVars>
      </dgm:prSet>
      <dgm:spPr/>
    </dgm:pt>
    <dgm:pt modelId="{DC845F63-CFD1-4F83-AFD4-010B8B0B8FB6}" type="pres">
      <dgm:prSet presAssocID="{A5456133-1A69-4286-A240-74E803997C3D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5"/>
      <dgm:spPr/>
    </dgm:pt>
    <dgm:pt modelId="{16A91734-B324-457B-9236-E7ED4BD823B3}" type="pres">
      <dgm:prSet presAssocID="{D149D444-5D1E-4DE5-8A94-8AD3B64B3F32}" presName="connTx" presStyleLbl="parChTrans1D2" presStyleIdx="3" presStyleCnt="5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5" custScaleX="253222" custScaleY="100292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5"/>
      <dgm:spPr/>
    </dgm:pt>
    <dgm:pt modelId="{AF6FD7F5-FB7C-43AB-A651-18B10FC1823D}" type="pres">
      <dgm:prSet presAssocID="{26B0BB60-382F-4711-B021-773B4E442975}" presName="connTx" presStyleLbl="parChTrans1D2" presStyleIdx="4" presStyleCnt="5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5" custScaleX="253222" custScaleY="100292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AF1FA434-54BF-418E-A013-B4B541A51DCA}" type="presOf" srcId="{A5456133-1A69-4286-A240-74E803997C3D}" destId="{3C4952C0-E645-46B1-9EC5-325695D17E3B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D7C04B6E-24FC-4366-9FB8-6CC969E1E31C}" srcId="{8D634557-49AE-4FDE-912C-A069DE711DDD}" destId="{A5456133-1A69-4286-A240-74E803997C3D}" srcOrd="2" destOrd="0" parTransId="{B389DA7D-4EED-4EAF-AE2E-BE6C3423C75C}" sibTransId="{7612DAB3-EBB6-4D04-93AE-4C0A1CF5D87D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D7488DA0-4A77-4311-9999-83FDEF39649A}" type="presOf" srcId="{B389DA7D-4EED-4EAF-AE2E-BE6C3423C75C}" destId="{8FA93792-EB41-4FEB-98FC-1B9A5E8F425A}" srcOrd="0" destOrd="0" presId="urn:microsoft.com/office/officeart/2005/8/layout/hierarchy2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2D5965D0-EB15-49F5-BB4B-569061FBF4B6}" type="presOf" srcId="{B389DA7D-4EED-4EAF-AE2E-BE6C3423C75C}" destId="{CEC62792-3B1F-4293-A709-297BCD5D0AE0}" srcOrd="1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E9D83C49-72CD-439C-A34B-80633CE0742E}" type="presParOf" srcId="{9A3CA7F6-9FDF-485A-927F-ABF03FA5328E}" destId="{8FA93792-EB41-4FEB-98FC-1B9A5E8F425A}" srcOrd="4" destOrd="0" presId="urn:microsoft.com/office/officeart/2005/8/layout/hierarchy2"/>
    <dgm:cxn modelId="{A5441C5B-7435-4FDD-9954-D9E632DE4714}" type="presParOf" srcId="{8FA93792-EB41-4FEB-98FC-1B9A5E8F425A}" destId="{CEC62792-3B1F-4293-A709-297BCD5D0AE0}" srcOrd="0" destOrd="0" presId="urn:microsoft.com/office/officeart/2005/8/layout/hierarchy2"/>
    <dgm:cxn modelId="{B0866FA1-25CE-4614-BB9E-ADA3433C1201}" type="presParOf" srcId="{9A3CA7F6-9FDF-485A-927F-ABF03FA5328E}" destId="{DF1E7B28-120A-45AB-8B55-707CE3CA87C2}" srcOrd="5" destOrd="0" presId="urn:microsoft.com/office/officeart/2005/8/layout/hierarchy2"/>
    <dgm:cxn modelId="{B2FF597E-8C40-4395-A1D2-B64A472925BD}" type="presParOf" srcId="{DF1E7B28-120A-45AB-8B55-707CE3CA87C2}" destId="{3C4952C0-E645-46B1-9EC5-325695D17E3B}" srcOrd="0" destOrd="0" presId="urn:microsoft.com/office/officeart/2005/8/layout/hierarchy2"/>
    <dgm:cxn modelId="{70B9B5FD-48CC-4AC2-B09F-B9E562AC6D32}" type="presParOf" srcId="{DF1E7B28-120A-45AB-8B55-707CE3CA87C2}" destId="{DC845F63-CFD1-4F83-AFD4-010B8B0B8FB6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Sejarah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Masuknya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Islam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ke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Indonesia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9654792">
          <a:off x="3183533" y="1838721"/>
          <a:ext cx="663208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663208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556" y="1837639"/>
        <a:ext cx="33160" cy="33160"/>
      </dsp:txXfrm>
    </dsp:sp>
    <dsp:sp modelId="{477FD3AC-7ED4-4B99-A4AD-1F4DC6219569}">
      <dsp:nvSpPr>
        <dsp:cNvPr id="0" name=""/>
        <dsp:cNvSpPr/>
      </dsp:nvSpPr>
      <dsp:spPr>
        <a:xfrm>
          <a:off x="3795057" y="1358788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Teori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Masuknya</a:t>
          </a:r>
          <a:r>
            <a:rPr lang="en-ID" sz="2000" b="1" kern="1200" dirty="0">
              <a:latin typeface="Candara" panose="020E0502030303020204" pitchFamily="34" charset="0"/>
            </a:rPr>
            <a:t> Islam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ke</a:t>
          </a:r>
          <a:r>
            <a:rPr lang="en-ID" sz="2000" b="1" kern="1200" dirty="0">
              <a:latin typeface="Candara" panose="020E0502030303020204" pitchFamily="34" charset="0"/>
            </a:rPr>
            <a:t> Indonesia</a:t>
          </a:r>
          <a:endParaRPr lang="en-US" sz="2000" kern="1200" dirty="0"/>
        </a:p>
      </dsp:txBody>
      <dsp:txXfrm>
        <a:off x="3813664" y="1377395"/>
        <a:ext cx="3170222" cy="598085"/>
      </dsp:txXfrm>
    </dsp:sp>
    <dsp:sp modelId="{07B05212-FE41-4980-A8A6-F32C5DA678E1}">
      <dsp:nvSpPr>
        <dsp:cNvPr id="0" name=""/>
        <dsp:cNvSpPr/>
      </dsp:nvSpPr>
      <dsp:spPr>
        <a:xfrm rot="2008226">
          <a:off x="3179570" y="2201569"/>
          <a:ext cx="671134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671134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358" y="2200289"/>
        <a:ext cx="33556" cy="33556"/>
      </dsp:txXfrm>
    </dsp:sp>
    <dsp:sp modelId="{819E0EE1-EFDD-4BCC-AB9E-8C4E42CBCF62}">
      <dsp:nvSpPr>
        <dsp:cNvPr id="0" name=""/>
        <dsp:cNvSpPr/>
      </dsp:nvSpPr>
      <dsp:spPr>
        <a:xfrm>
          <a:off x="3795057" y="2099058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Strategi </a:t>
          </a:r>
          <a:r>
            <a:rPr lang="en-ID" sz="2000" b="1" kern="1200" dirty="0" err="1">
              <a:latin typeface="Candara" panose="020E0502030303020204" pitchFamily="34" charset="0"/>
            </a:rPr>
            <a:t>Penyebaran</a:t>
          </a:r>
          <a:r>
            <a:rPr lang="en-ID" sz="2000" b="1" kern="1200" dirty="0">
              <a:latin typeface="Candara" panose="020E0502030303020204" pitchFamily="34" charset="0"/>
            </a:rPr>
            <a:t> Islam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di Indonesia</a:t>
          </a:r>
          <a:endParaRPr lang="en-US" sz="2000" kern="1200" dirty="0"/>
        </a:p>
      </dsp:txBody>
      <dsp:txXfrm>
        <a:off x="3812811" y="2116812"/>
        <a:ext cx="3151704" cy="5706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0" y="1135391"/>
          <a:ext cx="3081030" cy="17505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Peran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Tokoh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Ulama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dalam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Penyebaran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Islam di Indonesia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51273" y="1186664"/>
        <a:ext cx="2978484" cy="1648034"/>
      </dsp:txXfrm>
    </dsp:sp>
    <dsp:sp modelId="{FFF445BA-DC5F-4B2B-B0FD-32C990D5C85C}">
      <dsp:nvSpPr>
        <dsp:cNvPr id="0" name=""/>
        <dsp:cNvSpPr/>
      </dsp:nvSpPr>
      <dsp:spPr>
        <a:xfrm rot="17389175">
          <a:off x="2554526" y="1246474"/>
          <a:ext cx="1593196" cy="29590"/>
        </a:xfrm>
        <a:custGeom>
          <a:avLst/>
          <a:gdLst/>
          <a:ahLst/>
          <a:cxnLst/>
          <a:rect l="0" t="0" r="0" b="0"/>
          <a:pathLst>
            <a:path>
              <a:moveTo>
                <a:pt x="0" y="14795"/>
              </a:moveTo>
              <a:lnTo>
                <a:pt x="1593196" y="1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11294" y="1221439"/>
        <a:ext cx="79659" cy="79659"/>
      </dsp:txXfrm>
    </dsp:sp>
    <dsp:sp modelId="{477FD3AC-7ED4-4B99-A4AD-1F4DC6219569}">
      <dsp:nvSpPr>
        <dsp:cNvPr id="0" name=""/>
        <dsp:cNvSpPr/>
      </dsp:nvSpPr>
      <dsp:spPr>
        <a:xfrm>
          <a:off x="3621219" y="176841"/>
          <a:ext cx="3383457" cy="6700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Jumadil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Kubro</a:t>
          </a:r>
          <a:endParaRPr lang="en-US" sz="2000" kern="1200" dirty="0"/>
        </a:p>
      </dsp:txBody>
      <dsp:txXfrm>
        <a:off x="3640844" y="196466"/>
        <a:ext cx="3344207" cy="630782"/>
      </dsp:txXfrm>
    </dsp:sp>
    <dsp:sp modelId="{07B05212-FE41-4980-A8A6-F32C5DA678E1}">
      <dsp:nvSpPr>
        <dsp:cNvPr id="0" name=""/>
        <dsp:cNvSpPr/>
      </dsp:nvSpPr>
      <dsp:spPr>
        <a:xfrm rot="18383713">
          <a:off x="2895924" y="1629475"/>
          <a:ext cx="910401" cy="29590"/>
        </a:xfrm>
        <a:custGeom>
          <a:avLst/>
          <a:gdLst/>
          <a:ahLst/>
          <a:cxnLst/>
          <a:rect l="0" t="0" r="0" b="0"/>
          <a:pathLst>
            <a:path>
              <a:moveTo>
                <a:pt x="0" y="14795"/>
              </a:moveTo>
              <a:lnTo>
                <a:pt x="910401" y="1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28364" y="1621510"/>
        <a:ext cx="45520" cy="45520"/>
      </dsp:txXfrm>
    </dsp:sp>
    <dsp:sp modelId="{819E0EE1-EFDD-4BCC-AB9E-8C4E42CBCF62}">
      <dsp:nvSpPr>
        <dsp:cNvPr id="0" name=""/>
        <dsp:cNvSpPr/>
      </dsp:nvSpPr>
      <dsp:spPr>
        <a:xfrm>
          <a:off x="3621219" y="942843"/>
          <a:ext cx="3383457" cy="6700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Maulana Akbar</a:t>
          </a:r>
          <a:endParaRPr lang="en-US" sz="2000" kern="1200" dirty="0"/>
        </a:p>
      </dsp:txBody>
      <dsp:txXfrm>
        <a:off x="3640844" y="962468"/>
        <a:ext cx="3344207" cy="630782"/>
      </dsp:txXfrm>
    </dsp:sp>
    <dsp:sp modelId="{8FA93792-EB41-4FEB-98FC-1B9A5E8F425A}">
      <dsp:nvSpPr>
        <dsp:cNvPr id="0" name=""/>
        <dsp:cNvSpPr/>
      </dsp:nvSpPr>
      <dsp:spPr>
        <a:xfrm rot="135600">
          <a:off x="3080820" y="2006545"/>
          <a:ext cx="540608" cy="29590"/>
        </a:xfrm>
        <a:custGeom>
          <a:avLst/>
          <a:gdLst/>
          <a:ahLst/>
          <a:cxnLst/>
          <a:rect l="0" t="0" r="0" b="0"/>
          <a:pathLst>
            <a:path>
              <a:moveTo>
                <a:pt x="0" y="14795"/>
              </a:moveTo>
              <a:lnTo>
                <a:pt x="540608" y="1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37609" y="2007825"/>
        <a:ext cx="27030" cy="27030"/>
      </dsp:txXfrm>
    </dsp:sp>
    <dsp:sp modelId="{3C4952C0-E645-46B1-9EC5-325695D17E3B}">
      <dsp:nvSpPr>
        <dsp:cNvPr id="0" name=""/>
        <dsp:cNvSpPr/>
      </dsp:nvSpPr>
      <dsp:spPr>
        <a:xfrm>
          <a:off x="3621219" y="1720403"/>
          <a:ext cx="3383457" cy="6231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Nurjati</a:t>
          </a:r>
          <a:endParaRPr lang="en-US" sz="2000" kern="1200" dirty="0"/>
        </a:p>
      </dsp:txBody>
      <dsp:txXfrm>
        <a:off x="3639472" y="1738656"/>
        <a:ext cx="3346951" cy="586686"/>
      </dsp:txXfrm>
    </dsp:sp>
    <dsp:sp modelId="{80C43B3D-D1B7-43AA-AE24-505BC4EE8222}">
      <dsp:nvSpPr>
        <dsp:cNvPr id="0" name=""/>
        <dsp:cNvSpPr/>
      </dsp:nvSpPr>
      <dsp:spPr>
        <a:xfrm rot="3293017">
          <a:off x="2881591" y="2379958"/>
          <a:ext cx="939067" cy="29590"/>
        </a:xfrm>
        <a:custGeom>
          <a:avLst/>
          <a:gdLst/>
          <a:ahLst/>
          <a:cxnLst/>
          <a:rect l="0" t="0" r="0" b="0"/>
          <a:pathLst>
            <a:path>
              <a:moveTo>
                <a:pt x="0" y="14795"/>
              </a:moveTo>
              <a:lnTo>
                <a:pt x="939067" y="1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27648" y="2371276"/>
        <a:ext cx="46953" cy="46953"/>
      </dsp:txXfrm>
    </dsp:sp>
    <dsp:sp modelId="{966D30AB-F7C7-4570-9D01-0E1E360FD6D9}">
      <dsp:nvSpPr>
        <dsp:cNvPr id="0" name=""/>
        <dsp:cNvSpPr/>
      </dsp:nvSpPr>
      <dsp:spPr>
        <a:xfrm>
          <a:off x="3621219" y="2443808"/>
          <a:ext cx="3383457" cy="6700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Hasanuddin</a:t>
          </a:r>
          <a:endParaRPr lang="en-ID" sz="2000" b="1" kern="1200" dirty="0">
            <a:latin typeface="Candara" panose="020E0502030303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(</a:t>
          </a: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Quro</a:t>
          </a:r>
          <a:r>
            <a:rPr lang="en-ID" sz="2000" b="1" kern="1200" dirty="0">
              <a:latin typeface="Candara" panose="020E0502030303020204" pitchFamily="34" charset="0"/>
            </a:rPr>
            <a:t>)</a:t>
          </a:r>
          <a:endParaRPr lang="en-US" sz="2000" kern="1200" dirty="0"/>
        </a:p>
      </dsp:txBody>
      <dsp:txXfrm>
        <a:off x="3640844" y="2463433"/>
        <a:ext cx="3344207" cy="630782"/>
      </dsp:txXfrm>
    </dsp:sp>
    <dsp:sp modelId="{A708E68C-0190-45A0-BD04-0480C1BD6BA4}">
      <dsp:nvSpPr>
        <dsp:cNvPr id="0" name=""/>
        <dsp:cNvSpPr/>
      </dsp:nvSpPr>
      <dsp:spPr>
        <a:xfrm rot="4239109">
          <a:off x="2535888" y="2765080"/>
          <a:ext cx="1630472" cy="29590"/>
        </a:xfrm>
        <a:custGeom>
          <a:avLst/>
          <a:gdLst/>
          <a:ahLst/>
          <a:cxnLst/>
          <a:rect l="0" t="0" r="0" b="0"/>
          <a:pathLst>
            <a:path>
              <a:moveTo>
                <a:pt x="0" y="14795"/>
              </a:moveTo>
              <a:lnTo>
                <a:pt x="1630472" y="1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10363" y="2739113"/>
        <a:ext cx="81523" cy="81523"/>
      </dsp:txXfrm>
    </dsp:sp>
    <dsp:sp modelId="{5F3F175E-F3F1-4BFA-BE10-7E590763C4EC}">
      <dsp:nvSpPr>
        <dsp:cNvPr id="0" name=""/>
        <dsp:cNvSpPr/>
      </dsp:nvSpPr>
      <dsp:spPr>
        <a:xfrm>
          <a:off x="3621219" y="3214052"/>
          <a:ext cx="3383457" cy="6700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Syekh</a:t>
          </a:r>
          <a:r>
            <a:rPr lang="en-ID" sz="2000" b="1" kern="1200" dirty="0">
              <a:latin typeface="Candara" panose="020E0502030303020204" pitchFamily="34" charset="0"/>
            </a:rPr>
            <a:t> Ibrahim as-</a:t>
          </a:r>
          <a:r>
            <a:rPr lang="en-ID" sz="2000" b="1" kern="1200" dirty="0" err="1">
              <a:latin typeface="Candara" panose="020E0502030303020204" pitchFamily="34" charset="0"/>
            </a:rPr>
            <a:t>Samarkandi</a:t>
          </a:r>
          <a:endParaRPr lang="en-US" sz="2000" kern="1200" dirty="0"/>
        </a:p>
      </dsp:txBody>
      <dsp:txXfrm>
        <a:off x="3640844" y="3233677"/>
        <a:ext cx="3344207" cy="630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34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25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19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id="{A9B696DC-C5C9-4FC4-CAB5-83EE23A8FAF1}"/>
              </a:ext>
            </a:extLst>
          </p:cNvPr>
          <p:cNvSpPr/>
          <p:nvPr/>
        </p:nvSpPr>
        <p:spPr>
          <a:xfrm>
            <a:off x="1079089" y="295930"/>
            <a:ext cx="6985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Peran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D5C2C03-CC44-B59A-7787-D7EBC57ED610}"/>
              </a:ext>
            </a:extLst>
          </p:cNvPr>
          <p:cNvGrpSpPr/>
          <p:nvPr/>
        </p:nvGrpSpPr>
        <p:grpSpPr>
          <a:xfrm>
            <a:off x="366736" y="1511874"/>
            <a:ext cx="8548664" cy="2760339"/>
            <a:chOff x="366736" y="1703007"/>
            <a:chExt cx="8548664" cy="2760339"/>
          </a:xfrm>
        </p:grpSpPr>
        <p:sp>
          <p:nvSpPr>
            <p:cNvPr id="32" name="Straight Connector 31">
              <a:extLst>
                <a:ext uri="{FF2B5EF4-FFF2-40B4-BE49-F238E27FC236}">
                  <a16:creationId xmlns:a16="http://schemas.microsoft.com/office/drawing/2014/main" id="{6FB8919D-0719-DDFD-C49C-AF64F130311E}"/>
                </a:ext>
              </a:extLst>
            </p:cNvPr>
            <p:cNvSpPr/>
            <p:nvPr/>
          </p:nvSpPr>
          <p:spPr>
            <a:xfrm>
              <a:off x="1219200" y="3887281"/>
              <a:ext cx="2433424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Straight Connector 32">
              <a:extLst>
                <a:ext uri="{FF2B5EF4-FFF2-40B4-BE49-F238E27FC236}">
                  <a16:creationId xmlns:a16="http://schemas.microsoft.com/office/drawing/2014/main" id="{BAC2F204-3A99-8B37-A029-80B257B8529E}"/>
                </a:ext>
              </a:extLst>
            </p:cNvPr>
            <p:cNvSpPr/>
            <p:nvPr/>
          </p:nvSpPr>
          <p:spPr>
            <a:xfrm>
              <a:off x="1219200" y="3476830"/>
              <a:ext cx="2056337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Straight Connector 33">
              <a:extLst>
                <a:ext uri="{FF2B5EF4-FFF2-40B4-BE49-F238E27FC236}">
                  <a16:creationId xmlns:a16="http://schemas.microsoft.com/office/drawing/2014/main" id="{72C5D69D-3379-7DBB-9D93-FBF41503392B}"/>
                </a:ext>
              </a:extLst>
            </p:cNvPr>
            <p:cNvSpPr/>
            <p:nvPr/>
          </p:nvSpPr>
          <p:spPr>
            <a:xfrm>
              <a:off x="1219200" y="2903158"/>
              <a:ext cx="1920240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Straight Connector 34">
              <a:extLst>
                <a:ext uri="{FF2B5EF4-FFF2-40B4-BE49-F238E27FC236}">
                  <a16:creationId xmlns:a16="http://schemas.microsoft.com/office/drawing/2014/main" id="{D0F79589-0DA5-2806-B488-82A6CECCF93C}"/>
                </a:ext>
              </a:extLst>
            </p:cNvPr>
            <p:cNvSpPr/>
            <p:nvPr/>
          </p:nvSpPr>
          <p:spPr>
            <a:xfrm>
              <a:off x="1219200" y="2329486"/>
              <a:ext cx="2056337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Straight Connector 35">
              <a:extLst>
                <a:ext uri="{FF2B5EF4-FFF2-40B4-BE49-F238E27FC236}">
                  <a16:creationId xmlns:a16="http://schemas.microsoft.com/office/drawing/2014/main" id="{90DF53C2-EABF-01CC-EA61-B55E061F2441}"/>
                </a:ext>
              </a:extLst>
            </p:cNvPr>
            <p:cNvSpPr/>
            <p:nvPr/>
          </p:nvSpPr>
          <p:spPr>
            <a:xfrm>
              <a:off x="1219200" y="1919034"/>
              <a:ext cx="2433424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2465EDFB-3F1F-F4F0-3A31-AC87D345A837}"/>
                </a:ext>
              </a:extLst>
            </p:cNvPr>
            <p:cNvSpPr/>
            <p:nvPr/>
          </p:nvSpPr>
          <p:spPr>
            <a:xfrm>
              <a:off x="366736" y="1703008"/>
              <a:ext cx="2400300" cy="2400300"/>
            </a:xfrm>
            <a:prstGeom prst="ellipse">
              <a:avLst/>
            </a:prstGeom>
            <a:solidFill>
              <a:srgbClr val="EF53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Syekh</a:t>
              </a:r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Maulana Akbar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3F110DC-50E5-EE31-8F98-740FB9D16272}"/>
                </a:ext>
              </a:extLst>
            </p:cNvPr>
            <p:cNvSpPr/>
            <p:nvPr/>
          </p:nvSpPr>
          <p:spPr>
            <a:xfrm>
              <a:off x="1230844" y="2977568"/>
              <a:ext cx="1536192" cy="792099"/>
            </a:xfrm>
            <a:custGeom>
              <a:avLst/>
              <a:gdLst>
                <a:gd name="connsiteX0" fmla="*/ 0 w 1536192"/>
                <a:gd name="connsiteY0" fmla="*/ 0 h 792099"/>
                <a:gd name="connsiteX1" fmla="*/ 1536192 w 1536192"/>
                <a:gd name="connsiteY1" fmla="*/ 0 h 792099"/>
                <a:gd name="connsiteX2" fmla="*/ 1536192 w 1536192"/>
                <a:gd name="connsiteY2" fmla="*/ 792099 h 792099"/>
                <a:gd name="connsiteX3" fmla="*/ 0 w 1536192"/>
                <a:gd name="connsiteY3" fmla="*/ 792099 h 792099"/>
                <a:gd name="connsiteX4" fmla="*/ 0 w 1536192"/>
                <a:gd name="connsiteY4" fmla="*/ 0 h 79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92" h="792099">
                  <a:moveTo>
                    <a:pt x="0" y="0"/>
                  </a:moveTo>
                  <a:lnTo>
                    <a:pt x="1536192" y="0"/>
                  </a:lnTo>
                  <a:lnTo>
                    <a:pt x="1536192" y="792099"/>
                  </a:lnTo>
                  <a:lnTo>
                    <a:pt x="0" y="7920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b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600" kern="12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872F65F-1136-E0CB-FBB0-EB24146170E8}"/>
                </a:ext>
              </a:extLst>
            </p:cNvPr>
            <p:cNvSpPr/>
            <p:nvPr/>
          </p:nvSpPr>
          <p:spPr>
            <a:xfrm>
              <a:off x="3665196" y="1703007"/>
              <a:ext cx="4289005" cy="43205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adik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Syekh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Datuk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Kahfi</a:t>
              </a:r>
              <a:endParaRPr lang="en-ID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F31BEFC-642B-599F-2BED-CCD752082AE5}"/>
                </a:ext>
              </a:extLst>
            </p:cNvPr>
            <p:cNvSpPr/>
            <p:nvPr/>
          </p:nvSpPr>
          <p:spPr>
            <a:xfrm>
              <a:off x="4648391" y="1703008"/>
              <a:ext cx="95099" cy="432054"/>
            </a:xfrm>
            <a:custGeom>
              <a:avLst/>
              <a:gdLst>
                <a:gd name="connsiteX0" fmla="*/ 0 w 95099"/>
                <a:gd name="connsiteY0" fmla="*/ 0 h 432054"/>
                <a:gd name="connsiteX1" fmla="*/ 95099 w 95099"/>
                <a:gd name="connsiteY1" fmla="*/ 0 h 432054"/>
                <a:gd name="connsiteX2" fmla="*/ 95099 w 95099"/>
                <a:gd name="connsiteY2" fmla="*/ 432054 h 432054"/>
                <a:gd name="connsiteX3" fmla="*/ 0 w 95099"/>
                <a:gd name="connsiteY3" fmla="*/ 432054 h 432054"/>
                <a:gd name="connsiteX4" fmla="*/ 0 w 95099"/>
                <a:gd name="connsiteY4" fmla="*/ 0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9" h="432054">
                  <a:moveTo>
                    <a:pt x="0" y="0"/>
                  </a:moveTo>
                  <a:lnTo>
                    <a:pt x="95099" y="0"/>
                  </a:lnTo>
                  <a:lnTo>
                    <a:pt x="95099" y="432054"/>
                  </a:lnTo>
                  <a:lnTo>
                    <a:pt x="0" y="43205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" kern="12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AEBE6A00-D109-8FE4-DBD8-C625BFD17725}"/>
                </a:ext>
              </a:extLst>
            </p:cNvPr>
            <p:cNvSpPr/>
            <p:nvPr/>
          </p:nvSpPr>
          <p:spPr>
            <a:xfrm>
              <a:off x="3288109" y="2113459"/>
              <a:ext cx="4289005" cy="43205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menimba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Mekah</a:t>
              </a:r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D89852-4DFA-CC52-3AE4-3691793FFA13}"/>
                </a:ext>
              </a:extLst>
            </p:cNvPr>
            <p:cNvSpPr/>
            <p:nvPr/>
          </p:nvSpPr>
          <p:spPr>
            <a:xfrm>
              <a:off x="4271304" y="2113460"/>
              <a:ext cx="132808" cy="432054"/>
            </a:xfrm>
            <a:custGeom>
              <a:avLst/>
              <a:gdLst>
                <a:gd name="connsiteX0" fmla="*/ 0 w 132808"/>
                <a:gd name="connsiteY0" fmla="*/ 0 h 432054"/>
                <a:gd name="connsiteX1" fmla="*/ 132808 w 132808"/>
                <a:gd name="connsiteY1" fmla="*/ 0 h 432054"/>
                <a:gd name="connsiteX2" fmla="*/ 132808 w 132808"/>
                <a:gd name="connsiteY2" fmla="*/ 432054 h 432054"/>
                <a:gd name="connsiteX3" fmla="*/ 0 w 132808"/>
                <a:gd name="connsiteY3" fmla="*/ 432054 h 432054"/>
                <a:gd name="connsiteX4" fmla="*/ 0 w 132808"/>
                <a:gd name="connsiteY4" fmla="*/ 0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08" h="432054">
                  <a:moveTo>
                    <a:pt x="0" y="0"/>
                  </a:moveTo>
                  <a:lnTo>
                    <a:pt x="132808" y="0"/>
                  </a:lnTo>
                  <a:lnTo>
                    <a:pt x="132808" y="432054"/>
                  </a:lnTo>
                  <a:lnTo>
                    <a:pt x="0" y="43205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" kern="120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D931BC5D-7398-2593-B387-D943D99658AC}"/>
                </a:ext>
              </a:extLst>
            </p:cNvPr>
            <p:cNvSpPr/>
            <p:nvPr/>
          </p:nvSpPr>
          <p:spPr>
            <a:xfrm>
              <a:off x="3152012" y="2687130"/>
              <a:ext cx="5763388" cy="43205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ulama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pertama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menyebarkan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daerah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Kuningan</a:t>
              </a:r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81FD327-D1D2-D793-8AF4-79BD49921670}"/>
                </a:ext>
              </a:extLst>
            </p:cNvPr>
            <p:cNvSpPr/>
            <p:nvPr/>
          </p:nvSpPr>
          <p:spPr>
            <a:xfrm>
              <a:off x="4135207" y="2687131"/>
              <a:ext cx="146418" cy="432054"/>
            </a:xfrm>
            <a:custGeom>
              <a:avLst/>
              <a:gdLst>
                <a:gd name="connsiteX0" fmla="*/ 0 w 146418"/>
                <a:gd name="connsiteY0" fmla="*/ 0 h 432054"/>
                <a:gd name="connsiteX1" fmla="*/ 146418 w 146418"/>
                <a:gd name="connsiteY1" fmla="*/ 0 h 432054"/>
                <a:gd name="connsiteX2" fmla="*/ 146418 w 146418"/>
                <a:gd name="connsiteY2" fmla="*/ 432054 h 432054"/>
                <a:gd name="connsiteX3" fmla="*/ 0 w 146418"/>
                <a:gd name="connsiteY3" fmla="*/ 432054 h 432054"/>
                <a:gd name="connsiteX4" fmla="*/ 0 w 146418"/>
                <a:gd name="connsiteY4" fmla="*/ 0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18" h="432054">
                  <a:moveTo>
                    <a:pt x="0" y="0"/>
                  </a:moveTo>
                  <a:lnTo>
                    <a:pt x="146418" y="0"/>
                  </a:lnTo>
                  <a:lnTo>
                    <a:pt x="146418" y="432054"/>
                  </a:lnTo>
                  <a:lnTo>
                    <a:pt x="0" y="43205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" kern="1200" dirty="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50EC014-4BA4-E8AE-EBC5-D3939D5CF885}"/>
                </a:ext>
              </a:extLst>
            </p:cNvPr>
            <p:cNvSpPr/>
            <p:nvPr/>
          </p:nvSpPr>
          <p:spPr>
            <a:xfrm>
              <a:off x="3288109" y="3260802"/>
              <a:ext cx="4941491" cy="43205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pesantren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Sidapurna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Kuningan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4CE47FD-3C45-834B-C0B2-4EADDD37E374}"/>
                </a:ext>
              </a:extLst>
            </p:cNvPr>
            <p:cNvSpPr/>
            <p:nvPr/>
          </p:nvSpPr>
          <p:spPr>
            <a:xfrm>
              <a:off x="4271304" y="3260803"/>
              <a:ext cx="132808" cy="432054"/>
            </a:xfrm>
            <a:custGeom>
              <a:avLst/>
              <a:gdLst>
                <a:gd name="connsiteX0" fmla="*/ 0 w 132808"/>
                <a:gd name="connsiteY0" fmla="*/ 0 h 432054"/>
                <a:gd name="connsiteX1" fmla="*/ 132808 w 132808"/>
                <a:gd name="connsiteY1" fmla="*/ 0 h 432054"/>
                <a:gd name="connsiteX2" fmla="*/ 132808 w 132808"/>
                <a:gd name="connsiteY2" fmla="*/ 432054 h 432054"/>
                <a:gd name="connsiteX3" fmla="*/ 0 w 132808"/>
                <a:gd name="connsiteY3" fmla="*/ 432054 h 432054"/>
                <a:gd name="connsiteX4" fmla="*/ 0 w 132808"/>
                <a:gd name="connsiteY4" fmla="*/ 0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08" h="432054">
                  <a:moveTo>
                    <a:pt x="0" y="0"/>
                  </a:moveTo>
                  <a:lnTo>
                    <a:pt x="132808" y="0"/>
                  </a:lnTo>
                  <a:lnTo>
                    <a:pt x="132808" y="432054"/>
                  </a:lnTo>
                  <a:lnTo>
                    <a:pt x="0" y="43205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" kern="1200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D57ECDC1-9DE6-73D0-3D8A-47C1BDBFCA63}"/>
                </a:ext>
              </a:extLst>
            </p:cNvPr>
            <p:cNvSpPr/>
            <p:nvPr/>
          </p:nvSpPr>
          <p:spPr>
            <a:xfrm>
              <a:off x="3665196" y="3671253"/>
              <a:ext cx="5250204" cy="79209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Sepeninggalnya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pesantren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Sidapurna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diteruskan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putranya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Syekh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Maulana Arifin.</a:t>
              </a:r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0B105BE-D971-965C-14F2-61B339A3E720}"/>
                </a:ext>
              </a:extLst>
            </p:cNvPr>
            <p:cNvSpPr/>
            <p:nvPr/>
          </p:nvSpPr>
          <p:spPr>
            <a:xfrm>
              <a:off x="4648391" y="3671255"/>
              <a:ext cx="95099" cy="432054"/>
            </a:xfrm>
            <a:custGeom>
              <a:avLst/>
              <a:gdLst>
                <a:gd name="connsiteX0" fmla="*/ 0 w 95099"/>
                <a:gd name="connsiteY0" fmla="*/ 0 h 432054"/>
                <a:gd name="connsiteX1" fmla="*/ 95099 w 95099"/>
                <a:gd name="connsiteY1" fmla="*/ 0 h 432054"/>
                <a:gd name="connsiteX2" fmla="*/ 95099 w 95099"/>
                <a:gd name="connsiteY2" fmla="*/ 432054 h 432054"/>
                <a:gd name="connsiteX3" fmla="*/ 0 w 95099"/>
                <a:gd name="connsiteY3" fmla="*/ 432054 h 432054"/>
                <a:gd name="connsiteX4" fmla="*/ 0 w 95099"/>
                <a:gd name="connsiteY4" fmla="*/ 0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9" h="432054">
                  <a:moveTo>
                    <a:pt x="0" y="0"/>
                  </a:moveTo>
                  <a:lnTo>
                    <a:pt x="95099" y="0"/>
                  </a:lnTo>
                  <a:lnTo>
                    <a:pt x="95099" y="432054"/>
                  </a:lnTo>
                  <a:lnTo>
                    <a:pt x="0" y="43205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35025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id="{A9B696DC-C5C9-4FC4-CAB5-83EE23A8FAF1}"/>
              </a:ext>
            </a:extLst>
          </p:cNvPr>
          <p:cNvSpPr/>
          <p:nvPr/>
        </p:nvSpPr>
        <p:spPr>
          <a:xfrm>
            <a:off x="1079089" y="295930"/>
            <a:ext cx="6985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Peran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914116B-56C1-BA53-755D-440DB047A0DB}"/>
              </a:ext>
            </a:extLst>
          </p:cNvPr>
          <p:cNvGrpSpPr/>
          <p:nvPr/>
        </p:nvGrpSpPr>
        <p:grpSpPr>
          <a:xfrm>
            <a:off x="457200" y="1866716"/>
            <a:ext cx="8610600" cy="2305230"/>
            <a:chOff x="457200" y="1866716"/>
            <a:chExt cx="8610600" cy="2305230"/>
          </a:xfrm>
        </p:grpSpPr>
        <p:sp>
          <p:nvSpPr>
            <p:cNvPr id="19" name="Straight Connector 18">
              <a:extLst>
                <a:ext uri="{FF2B5EF4-FFF2-40B4-BE49-F238E27FC236}">
                  <a16:creationId xmlns:a16="http://schemas.microsoft.com/office/drawing/2014/main" id="{0C3ADF66-2796-2580-F059-13F818FA7A5B}"/>
                </a:ext>
              </a:extLst>
            </p:cNvPr>
            <p:cNvSpPr/>
            <p:nvPr/>
          </p:nvSpPr>
          <p:spPr>
            <a:xfrm>
              <a:off x="1066800" y="3778989"/>
              <a:ext cx="2101596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Straight Connector 19">
              <a:extLst>
                <a:ext uri="{FF2B5EF4-FFF2-40B4-BE49-F238E27FC236}">
                  <a16:creationId xmlns:a16="http://schemas.microsoft.com/office/drawing/2014/main" id="{9267C378-C16F-1D4E-5390-330BFB089DF3}"/>
                </a:ext>
              </a:extLst>
            </p:cNvPr>
            <p:cNvSpPr/>
            <p:nvPr/>
          </p:nvSpPr>
          <p:spPr>
            <a:xfrm>
              <a:off x="1066800" y="3260524"/>
              <a:ext cx="1749552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Straight Connector 20">
              <a:extLst>
                <a:ext uri="{FF2B5EF4-FFF2-40B4-BE49-F238E27FC236}">
                  <a16:creationId xmlns:a16="http://schemas.microsoft.com/office/drawing/2014/main" id="{3193DC52-7BCF-41EE-1432-D641127F3BFA}"/>
                </a:ext>
              </a:extLst>
            </p:cNvPr>
            <p:cNvSpPr/>
            <p:nvPr/>
          </p:nvSpPr>
          <p:spPr>
            <a:xfrm>
              <a:off x="1066800" y="2603834"/>
              <a:ext cx="1749552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Straight Connector 21">
              <a:extLst>
                <a:ext uri="{FF2B5EF4-FFF2-40B4-BE49-F238E27FC236}">
                  <a16:creationId xmlns:a16="http://schemas.microsoft.com/office/drawing/2014/main" id="{3098A8B6-DE8C-7D6A-575C-BAE294FD5B0C}"/>
                </a:ext>
              </a:extLst>
            </p:cNvPr>
            <p:cNvSpPr/>
            <p:nvPr/>
          </p:nvSpPr>
          <p:spPr>
            <a:xfrm>
              <a:off x="1066800" y="2085370"/>
              <a:ext cx="2101596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89AA305-B7E2-B494-53B5-CF48DBBB3125}"/>
                </a:ext>
              </a:extLst>
            </p:cNvPr>
            <p:cNvSpPr/>
            <p:nvPr/>
          </p:nvSpPr>
          <p:spPr>
            <a:xfrm>
              <a:off x="457200" y="1866716"/>
              <a:ext cx="2133600" cy="2133600"/>
            </a:xfrm>
            <a:prstGeom prst="ellipse">
              <a:avLst/>
            </a:prstGeom>
            <a:solidFill>
              <a:srgbClr val="EF53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 err="1">
                  <a:latin typeface="Candara" panose="020E0502030303020204" pitchFamily="34" charset="0"/>
                </a:rPr>
                <a:t>Syekh</a:t>
              </a:r>
              <a:r>
                <a:rPr lang="en-US" sz="2400" b="1" dirty="0"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latin typeface="Candara" panose="020E0502030303020204" pitchFamily="34" charset="0"/>
                </a:rPr>
                <a:t>Nurjati</a:t>
              </a:r>
              <a:endParaRPr lang="en-ID" sz="2400" b="1" dirty="0">
                <a:latin typeface="Candara" panose="020E0502030303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4D8CE7F-C41A-FA4B-8563-BFE57DE98783}"/>
                </a:ext>
              </a:extLst>
            </p:cNvPr>
            <p:cNvSpPr/>
            <p:nvPr/>
          </p:nvSpPr>
          <p:spPr>
            <a:xfrm>
              <a:off x="1077696" y="3006474"/>
              <a:ext cx="1365504" cy="704088"/>
            </a:xfrm>
            <a:custGeom>
              <a:avLst/>
              <a:gdLst>
                <a:gd name="connsiteX0" fmla="*/ 0 w 1365504"/>
                <a:gd name="connsiteY0" fmla="*/ 0 h 704088"/>
                <a:gd name="connsiteX1" fmla="*/ 1365504 w 1365504"/>
                <a:gd name="connsiteY1" fmla="*/ 0 h 704088"/>
                <a:gd name="connsiteX2" fmla="*/ 1365504 w 1365504"/>
                <a:gd name="connsiteY2" fmla="*/ 704088 h 704088"/>
                <a:gd name="connsiteX3" fmla="*/ 0 w 1365504"/>
                <a:gd name="connsiteY3" fmla="*/ 704088 h 704088"/>
                <a:gd name="connsiteX4" fmla="*/ 0 w 1365504"/>
                <a:gd name="connsiteY4" fmla="*/ 0 h 70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504" h="704088">
                  <a:moveTo>
                    <a:pt x="0" y="0"/>
                  </a:moveTo>
                  <a:lnTo>
                    <a:pt x="1365504" y="0"/>
                  </a:lnTo>
                  <a:lnTo>
                    <a:pt x="1365504" y="704088"/>
                  </a:lnTo>
                  <a:lnTo>
                    <a:pt x="0" y="70408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b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000" kern="12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D67C141-CB86-3A46-6E65-99D9D3492E2C}"/>
                </a:ext>
              </a:extLst>
            </p:cNvPr>
            <p:cNvSpPr/>
            <p:nvPr/>
          </p:nvSpPr>
          <p:spPr>
            <a:xfrm>
              <a:off x="3211296" y="1880085"/>
              <a:ext cx="5856504" cy="46939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dikenal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Syekh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Datuk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Kahfi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/Maulana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Idhofi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Mahdi</a:t>
              </a:r>
              <a:endParaRPr lang="en-ID" dirty="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462F5FE-C3C3-40DD-3E3A-15E86379DF8C}"/>
                </a:ext>
              </a:extLst>
            </p:cNvPr>
            <p:cNvSpPr/>
            <p:nvPr/>
          </p:nvSpPr>
          <p:spPr>
            <a:xfrm>
              <a:off x="2859252" y="2398550"/>
              <a:ext cx="5684748" cy="46939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berdakwah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tempat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Amparan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Jati</a:t>
              </a:r>
              <a:endParaRPr lang="en-ID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EB1A07D-DEA9-80B0-3B15-1C185BC690C1}"/>
                </a:ext>
              </a:extLst>
            </p:cNvPr>
            <p:cNvSpPr/>
            <p:nvPr/>
          </p:nvSpPr>
          <p:spPr>
            <a:xfrm>
              <a:off x="2895600" y="3016758"/>
              <a:ext cx="5684748" cy="46939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perintis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dakwah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Jawa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Barat</a:t>
              </a:r>
              <a:endParaRPr lang="en-ID" dirty="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48CE0C3-7E8B-8606-BFDE-3DCCC56F8CB5}"/>
                </a:ext>
              </a:extLst>
            </p:cNvPr>
            <p:cNvSpPr/>
            <p:nvPr/>
          </p:nvSpPr>
          <p:spPr>
            <a:xfrm>
              <a:off x="3211296" y="3409950"/>
              <a:ext cx="5856504" cy="76199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guru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putra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putri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Raja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Pajajaran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(P.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Walangsungsang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istrinya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adiknya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Nyi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Mas Ratu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Rarasantang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4037773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id="{A9B696DC-C5C9-4FC4-CAB5-83EE23A8FAF1}"/>
              </a:ext>
            </a:extLst>
          </p:cNvPr>
          <p:cNvSpPr/>
          <p:nvPr/>
        </p:nvSpPr>
        <p:spPr>
          <a:xfrm>
            <a:off x="1079089" y="295930"/>
            <a:ext cx="6985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Peran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3FB407-E741-6BF2-656F-392F591889F9}"/>
              </a:ext>
            </a:extLst>
          </p:cNvPr>
          <p:cNvGrpSpPr/>
          <p:nvPr/>
        </p:nvGrpSpPr>
        <p:grpSpPr>
          <a:xfrm>
            <a:off x="152400" y="1760658"/>
            <a:ext cx="8905334" cy="2400300"/>
            <a:chOff x="152400" y="1760658"/>
            <a:chExt cx="8905334" cy="2400300"/>
          </a:xfrm>
        </p:grpSpPr>
        <p:sp>
          <p:nvSpPr>
            <p:cNvPr id="4" name="Straight Connector 3">
              <a:extLst>
                <a:ext uri="{FF2B5EF4-FFF2-40B4-BE49-F238E27FC236}">
                  <a16:creationId xmlns:a16="http://schemas.microsoft.com/office/drawing/2014/main" id="{41BACF4C-635F-8DB0-852D-30C25681C115}"/>
                </a:ext>
              </a:extLst>
            </p:cNvPr>
            <p:cNvSpPr/>
            <p:nvPr/>
          </p:nvSpPr>
          <p:spPr>
            <a:xfrm>
              <a:off x="980534" y="3980935"/>
              <a:ext cx="2427423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Straight Connector 4">
              <a:extLst>
                <a:ext uri="{FF2B5EF4-FFF2-40B4-BE49-F238E27FC236}">
                  <a16:creationId xmlns:a16="http://schemas.microsoft.com/office/drawing/2014/main" id="{4EA6EACA-577C-8AF5-5D26-0407D6A556B6}"/>
                </a:ext>
              </a:extLst>
            </p:cNvPr>
            <p:cNvSpPr/>
            <p:nvPr/>
          </p:nvSpPr>
          <p:spPr>
            <a:xfrm>
              <a:off x="980534" y="3616089"/>
              <a:ext cx="2075779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Straight Connector 5">
              <a:extLst>
                <a:ext uri="{FF2B5EF4-FFF2-40B4-BE49-F238E27FC236}">
                  <a16:creationId xmlns:a16="http://schemas.microsoft.com/office/drawing/2014/main" id="{373163A3-AD06-CE31-19E1-7DAA10CBEEE4}"/>
                </a:ext>
              </a:extLst>
            </p:cNvPr>
            <p:cNvSpPr/>
            <p:nvPr/>
          </p:nvSpPr>
          <p:spPr>
            <a:xfrm>
              <a:off x="980534" y="3188835"/>
              <a:ext cx="1884235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Straight Connector 6">
              <a:extLst>
                <a:ext uri="{FF2B5EF4-FFF2-40B4-BE49-F238E27FC236}">
                  <a16:creationId xmlns:a16="http://schemas.microsoft.com/office/drawing/2014/main" id="{50C99A0B-D9E1-A88D-6903-A6B08220CD09}"/>
                </a:ext>
              </a:extLst>
            </p:cNvPr>
            <p:cNvSpPr/>
            <p:nvPr/>
          </p:nvSpPr>
          <p:spPr>
            <a:xfrm>
              <a:off x="980534" y="2732778"/>
              <a:ext cx="1884235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Straight Connector 7">
              <a:extLst>
                <a:ext uri="{FF2B5EF4-FFF2-40B4-BE49-F238E27FC236}">
                  <a16:creationId xmlns:a16="http://schemas.microsoft.com/office/drawing/2014/main" id="{B3CE19E2-8BCB-9E50-D787-C07D4C3C1D95}"/>
                </a:ext>
              </a:extLst>
            </p:cNvPr>
            <p:cNvSpPr/>
            <p:nvPr/>
          </p:nvSpPr>
          <p:spPr>
            <a:xfrm>
              <a:off x="980534" y="2305525"/>
              <a:ext cx="2075779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Straight Connector 9">
              <a:extLst>
                <a:ext uri="{FF2B5EF4-FFF2-40B4-BE49-F238E27FC236}">
                  <a16:creationId xmlns:a16="http://schemas.microsoft.com/office/drawing/2014/main" id="{23BFA293-F536-76F9-D4EC-9045CE3FC747}"/>
                </a:ext>
              </a:extLst>
            </p:cNvPr>
            <p:cNvSpPr/>
            <p:nvPr/>
          </p:nvSpPr>
          <p:spPr>
            <a:xfrm>
              <a:off x="980534" y="1940680"/>
              <a:ext cx="2427423" cy="0"/>
            </a:xfrm>
            <a:prstGeom prst="line">
              <a:avLst/>
            </a:prstGeom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7AA056C-F2B7-647E-3D07-70379DE3CF7A}"/>
                </a:ext>
              </a:extLst>
            </p:cNvPr>
            <p:cNvSpPr/>
            <p:nvPr/>
          </p:nvSpPr>
          <p:spPr>
            <a:xfrm>
              <a:off x="152400" y="1760658"/>
              <a:ext cx="2400300" cy="2400300"/>
            </a:xfrm>
            <a:prstGeom prst="ellipse">
              <a:avLst/>
            </a:prstGeom>
            <a:solidFill>
              <a:srgbClr val="EF53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300" b="1" dirty="0" err="1">
                  <a:latin typeface="Candara" panose="020E0502030303020204" pitchFamily="34" charset="0"/>
                </a:rPr>
                <a:t>Syekh</a:t>
              </a:r>
              <a:r>
                <a:rPr lang="en-US" sz="2300" b="1" dirty="0">
                  <a:latin typeface="Candara" panose="020E0502030303020204" pitchFamily="34" charset="0"/>
                </a:rPr>
                <a:t> </a:t>
              </a:r>
              <a:r>
                <a:rPr lang="en-US" sz="2300" b="1" dirty="0" err="1">
                  <a:latin typeface="Candara" panose="020E0502030303020204" pitchFamily="34" charset="0"/>
                </a:rPr>
                <a:t>Hasanuddin</a:t>
              </a:r>
              <a:r>
                <a:rPr lang="en-US" sz="2300" b="1" dirty="0">
                  <a:latin typeface="Candara" panose="020E0502030303020204" pitchFamily="34" charset="0"/>
                </a:rPr>
                <a:t>  (</a:t>
              </a:r>
              <a:r>
                <a:rPr lang="en-US" sz="2300" b="1" dirty="0" err="1">
                  <a:latin typeface="Candara" panose="020E0502030303020204" pitchFamily="34" charset="0"/>
                </a:rPr>
                <a:t>Syekh</a:t>
              </a:r>
              <a:r>
                <a:rPr lang="en-US" sz="2300" b="1" dirty="0">
                  <a:latin typeface="Candara" panose="020E0502030303020204" pitchFamily="34" charset="0"/>
                </a:rPr>
                <a:t> </a:t>
              </a:r>
              <a:r>
                <a:rPr lang="en-US" sz="2300" b="1" dirty="0" err="1">
                  <a:latin typeface="Candara" panose="020E0502030303020204" pitchFamily="34" charset="0"/>
                </a:rPr>
                <a:t>Quro</a:t>
              </a:r>
              <a:r>
                <a:rPr lang="en-US" sz="2300" b="1" dirty="0">
                  <a:latin typeface="Candara" panose="020E0502030303020204" pitchFamily="34" charset="0"/>
                </a:rPr>
                <a:t>)</a:t>
              </a:r>
              <a:endParaRPr lang="en-ID" sz="2300" b="1" dirty="0">
                <a:latin typeface="Candara" panose="020E05020303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061B435-6E5F-4903-1E12-6E1F4FC0B8D3}"/>
                </a:ext>
              </a:extLst>
            </p:cNvPr>
            <p:cNvSpPr/>
            <p:nvPr/>
          </p:nvSpPr>
          <p:spPr>
            <a:xfrm>
              <a:off x="564039" y="3035217"/>
              <a:ext cx="1536192" cy="792099"/>
            </a:xfrm>
            <a:custGeom>
              <a:avLst/>
              <a:gdLst>
                <a:gd name="connsiteX0" fmla="*/ 0 w 1536192"/>
                <a:gd name="connsiteY0" fmla="*/ 0 h 792099"/>
                <a:gd name="connsiteX1" fmla="*/ 1536192 w 1536192"/>
                <a:gd name="connsiteY1" fmla="*/ 0 h 792099"/>
                <a:gd name="connsiteX2" fmla="*/ 1536192 w 1536192"/>
                <a:gd name="connsiteY2" fmla="*/ 792099 h 792099"/>
                <a:gd name="connsiteX3" fmla="*/ 0 w 1536192"/>
                <a:gd name="connsiteY3" fmla="*/ 792099 h 792099"/>
                <a:gd name="connsiteX4" fmla="*/ 0 w 1536192"/>
                <a:gd name="connsiteY4" fmla="*/ 0 h 79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92" h="792099">
                  <a:moveTo>
                    <a:pt x="0" y="0"/>
                  </a:moveTo>
                  <a:lnTo>
                    <a:pt x="1536192" y="0"/>
                  </a:lnTo>
                  <a:lnTo>
                    <a:pt x="1536192" y="792099"/>
                  </a:lnTo>
                  <a:lnTo>
                    <a:pt x="0" y="7920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b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600" kern="120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4EC41DD-534C-8249-C81D-A280EAC9EDDE}"/>
                </a:ext>
              </a:extLst>
            </p:cNvPr>
            <p:cNvSpPr/>
            <p:nvPr/>
          </p:nvSpPr>
          <p:spPr>
            <a:xfrm>
              <a:off x="3380335" y="1760658"/>
              <a:ext cx="5677399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engajar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di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Malaka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permulaan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abad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ke-15</a:t>
              </a:r>
              <a:endParaRPr lang="en-ID" dirty="0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4A63523-C976-39AA-0071-9DB72B71BFB0}"/>
                </a:ext>
              </a:extLst>
            </p:cNvPr>
            <p:cNvSpPr/>
            <p:nvPr/>
          </p:nvSpPr>
          <p:spPr>
            <a:xfrm>
              <a:off x="3028691" y="2125504"/>
              <a:ext cx="5438733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pondok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tempat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dakwah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Karawang</a:t>
              </a:r>
              <a:endParaRPr lang="en-ID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EA95BF0-9401-F4C1-5801-2805B9A9FA9D}"/>
                </a:ext>
              </a:extLst>
            </p:cNvPr>
            <p:cNvSpPr/>
            <p:nvPr/>
          </p:nvSpPr>
          <p:spPr>
            <a:xfrm>
              <a:off x="2837147" y="2552757"/>
              <a:ext cx="5438733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guru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Nyai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Subang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Larang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istri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Prabu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Siliwangi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dirty="0"/>
            </a:p>
            <a:p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F301361-E359-FD2D-903E-D1A547CCFDE8}"/>
                </a:ext>
              </a:extLst>
            </p:cNvPr>
            <p:cNvSpPr/>
            <p:nvPr/>
          </p:nvSpPr>
          <p:spPr>
            <a:xfrm>
              <a:off x="2837147" y="3008814"/>
              <a:ext cx="5438733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tasawuf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, Al-Qur’an, dan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fikih</a:t>
              </a:r>
              <a:endParaRPr lang="en-ID" dirty="0"/>
            </a:p>
            <a:p>
              <a:endParaRPr lang="en-ID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E2BF759-694A-1C5E-5AD9-5DE83CF97208}"/>
                </a:ext>
              </a:extLst>
            </p:cNvPr>
            <p:cNvSpPr/>
            <p:nvPr/>
          </p:nvSpPr>
          <p:spPr>
            <a:xfrm>
              <a:off x="3028691" y="3436067"/>
              <a:ext cx="5438733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menyadarkan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pentingnya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pendidikan</a:t>
              </a:r>
              <a:endParaRPr lang="en-ID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16445F7-630D-7F0C-015B-F403DF6B17EF}"/>
                </a:ext>
              </a:extLst>
            </p:cNvPr>
            <p:cNvSpPr/>
            <p:nvPr/>
          </p:nvSpPr>
          <p:spPr>
            <a:xfrm>
              <a:off x="3380335" y="3800913"/>
              <a:ext cx="5438733" cy="36004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mengubah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keyakinan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</a:p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3067711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id="{A9B696DC-C5C9-4FC4-CAB5-83EE23A8FAF1}"/>
              </a:ext>
            </a:extLst>
          </p:cNvPr>
          <p:cNvSpPr/>
          <p:nvPr/>
        </p:nvSpPr>
        <p:spPr>
          <a:xfrm>
            <a:off x="1079089" y="295930"/>
            <a:ext cx="6985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Peran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25C943-4E10-E990-DDD0-12AA08664317}"/>
              </a:ext>
            </a:extLst>
          </p:cNvPr>
          <p:cNvGrpSpPr/>
          <p:nvPr/>
        </p:nvGrpSpPr>
        <p:grpSpPr>
          <a:xfrm>
            <a:off x="366736" y="1487811"/>
            <a:ext cx="8548664" cy="2760339"/>
            <a:chOff x="366736" y="1487811"/>
            <a:chExt cx="8548664" cy="2760339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D57ECDC1-9DE6-73D0-3D8A-47C1BDBFCA63}"/>
                </a:ext>
              </a:extLst>
            </p:cNvPr>
            <p:cNvSpPr/>
            <p:nvPr/>
          </p:nvSpPr>
          <p:spPr>
            <a:xfrm>
              <a:off x="3665196" y="3456057"/>
              <a:ext cx="3878604" cy="79209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menulis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kitab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berjudul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Usul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Nem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Bis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endParaRPr lang="en-ID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3EBDD28-1CF3-819D-9B43-3E7961007EC3}"/>
                </a:ext>
              </a:extLst>
            </p:cNvPr>
            <p:cNvGrpSpPr/>
            <p:nvPr/>
          </p:nvGrpSpPr>
          <p:grpSpPr>
            <a:xfrm>
              <a:off x="366736" y="1487811"/>
              <a:ext cx="8548664" cy="2400302"/>
              <a:chOff x="366736" y="1487811"/>
              <a:chExt cx="8548664" cy="2400302"/>
            </a:xfrm>
          </p:grpSpPr>
          <p:sp>
            <p:nvSpPr>
              <p:cNvPr id="32" name="Straight Connector 31">
                <a:extLst>
                  <a:ext uri="{FF2B5EF4-FFF2-40B4-BE49-F238E27FC236}">
                    <a16:creationId xmlns:a16="http://schemas.microsoft.com/office/drawing/2014/main" id="{6FB8919D-0719-DDFD-C49C-AF64F130311E}"/>
                  </a:ext>
                </a:extLst>
              </p:cNvPr>
              <p:cNvSpPr/>
              <p:nvPr/>
            </p:nvSpPr>
            <p:spPr>
              <a:xfrm>
                <a:off x="1219200" y="3672085"/>
                <a:ext cx="2433424" cy="0"/>
              </a:xfrm>
              <a:prstGeom prst="line">
                <a:avLst/>
              </a:prstGeom>
              <a:ln>
                <a:solidFill>
                  <a:srgbClr val="005C4A"/>
                </a:solidFill>
                <a:tailEnd type="oval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Straight Connector 32">
                <a:extLst>
                  <a:ext uri="{FF2B5EF4-FFF2-40B4-BE49-F238E27FC236}">
                    <a16:creationId xmlns:a16="http://schemas.microsoft.com/office/drawing/2014/main" id="{BAC2F204-3A99-8B37-A029-80B257B8529E}"/>
                  </a:ext>
                </a:extLst>
              </p:cNvPr>
              <p:cNvSpPr/>
              <p:nvPr/>
            </p:nvSpPr>
            <p:spPr>
              <a:xfrm>
                <a:off x="1219200" y="3261634"/>
                <a:ext cx="2056337" cy="0"/>
              </a:xfrm>
              <a:prstGeom prst="line">
                <a:avLst/>
              </a:prstGeom>
              <a:ln>
                <a:solidFill>
                  <a:srgbClr val="005C4A"/>
                </a:solidFill>
                <a:tailEnd type="oval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Straight Connector 33">
                <a:extLst>
                  <a:ext uri="{FF2B5EF4-FFF2-40B4-BE49-F238E27FC236}">
                    <a16:creationId xmlns:a16="http://schemas.microsoft.com/office/drawing/2014/main" id="{72C5D69D-3379-7DBB-9D93-FBF41503392B}"/>
                  </a:ext>
                </a:extLst>
              </p:cNvPr>
              <p:cNvSpPr/>
              <p:nvPr/>
            </p:nvSpPr>
            <p:spPr>
              <a:xfrm>
                <a:off x="1219200" y="2687962"/>
                <a:ext cx="1920240" cy="0"/>
              </a:xfrm>
              <a:prstGeom prst="line">
                <a:avLst/>
              </a:prstGeom>
              <a:ln>
                <a:solidFill>
                  <a:srgbClr val="005C4A"/>
                </a:solidFill>
                <a:tailEnd type="oval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Straight Connector 34">
                <a:extLst>
                  <a:ext uri="{FF2B5EF4-FFF2-40B4-BE49-F238E27FC236}">
                    <a16:creationId xmlns:a16="http://schemas.microsoft.com/office/drawing/2014/main" id="{D0F79589-0DA5-2806-B488-82A6CECCF93C}"/>
                  </a:ext>
                </a:extLst>
              </p:cNvPr>
              <p:cNvSpPr/>
              <p:nvPr/>
            </p:nvSpPr>
            <p:spPr>
              <a:xfrm>
                <a:off x="1219200" y="2114290"/>
                <a:ext cx="2056337" cy="0"/>
              </a:xfrm>
              <a:prstGeom prst="line">
                <a:avLst/>
              </a:prstGeom>
              <a:ln>
                <a:solidFill>
                  <a:srgbClr val="005C4A"/>
                </a:solidFill>
                <a:tailEnd type="oval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Straight Connector 35">
                <a:extLst>
                  <a:ext uri="{FF2B5EF4-FFF2-40B4-BE49-F238E27FC236}">
                    <a16:creationId xmlns:a16="http://schemas.microsoft.com/office/drawing/2014/main" id="{90DF53C2-EABF-01CC-EA61-B55E061F2441}"/>
                  </a:ext>
                </a:extLst>
              </p:cNvPr>
              <p:cNvSpPr/>
              <p:nvPr/>
            </p:nvSpPr>
            <p:spPr>
              <a:xfrm>
                <a:off x="1219200" y="1703838"/>
                <a:ext cx="2433424" cy="0"/>
              </a:xfrm>
              <a:prstGeom prst="line">
                <a:avLst/>
              </a:prstGeom>
              <a:ln>
                <a:solidFill>
                  <a:srgbClr val="005C4A"/>
                </a:solidFill>
                <a:tailEnd type="oval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3F110DC-50E5-EE31-8F98-740FB9D16272}"/>
                  </a:ext>
                </a:extLst>
              </p:cNvPr>
              <p:cNvSpPr/>
              <p:nvPr/>
            </p:nvSpPr>
            <p:spPr>
              <a:xfrm>
                <a:off x="1230844" y="2762372"/>
                <a:ext cx="1536192" cy="792099"/>
              </a:xfrm>
              <a:custGeom>
                <a:avLst/>
                <a:gdLst>
                  <a:gd name="connsiteX0" fmla="*/ 0 w 1536192"/>
                  <a:gd name="connsiteY0" fmla="*/ 0 h 792099"/>
                  <a:gd name="connsiteX1" fmla="*/ 1536192 w 1536192"/>
                  <a:gd name="connsiteY1" fmla="*/ 0 h 792099"/>
                  <a:gd name="connsiteX2" fmla="*/ 1536192 w 1536192"/>
                  <a:gd name="connsiteY2" fmla="*/ 792099 h 792099"/>
                  <a:gd name="connsiteX3" fmla="*/ 0 w 1536192"/>
                  <a:gd name="connsiteY3" fmla="*/ 792099 h 792099"/>
                  <a:gd name="connsiteX4" fmla="*/ 0 w 1536192"/>
                  <a:gd name="connsiteY4" fmla="*/ 0 h 79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6192" h="792099">
                    <a:moveTo>
                      <a:pt x="0" y="0"/>
                    </a:moveTo>
                    <a:lnTo>
                      <a:pt x="1536192" y="0"/>
                    </a:lnTo>
                    <a:lnTo>
                      <a:pt x="1536192" y="792099"/>
                    </a:lnTo>
                    <a:lnTo>
                      <a:pt x="0" y="7920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600" kern="1200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3872F65F-1136-E0CB-FBB0-EB24146170E8}"/>
                  </a:ext>
                </a:extLst>
              </p:cNvPr>
              <p:cNvSpPr/>
              <p:nvPr/>
            </p:nvSpPr>
            <p:spPr>
              <a:xfrm>
                <a:off x="3665196" y="1487811"/>
                <a:ext cx="4945404" cy="43205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ulama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penyebar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sebelum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era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Wali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Songo</a:t>
                </a:r>
                <a:endParaRPr lang="en-ID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F31BEFC-642B-599F-2BED-CCD752082AE5}"/>
                  </a:ext>
                </a:extLst>
              </p:cNvPr>
              <p:cNvSpPr/>
              <p:nvPr/>
            </p:nvSpPr>
            <p:spPr>
              <a:xfrm>
                <a:off x="4648391" y="1487812"/>
                <a:ext cx="95099" cy="432054"/>
              </a:xfrm>
              <a:custGeom>
                <a:avLst/>
                <a:gdLst>
                  <a:gd name="connsiteX0" fmla="*/ 0 w 95099"/>
                  <a:gd name="connsiteY0" fmla="*/ 0 h 432054"/>
                  <a:gd name="connsiteX1" fmla="*/ 95099 w 95099"/>
                  <a:gd name="connsiteY1" fmla="*/ 0 h 432054"/>
                  <a:gd name="connsiteX2" fmla="*/ 95099 w 95099"/>
                  <a:gd name="connsiteY2" fmla="*/ 432054 h 432054"/>
                  <a:gd name="connsiteX3" fmla="*/ 0 w 95099"/>
                  <a:gd name="connsiteY3" fmla="*/ 432054 h 432054"/>
                  <a:gd name="connsiteX4" fmla="*/ 0 w 95099"/>
                  <a:gd name="connsiteY4" fmla="*/ 0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099" h="432054">
                    <a:moveTo>
                      <a:pt x="0" y="0"/>
                    </a:moveTo>
                    <a:lnTo>
                      <a:pt x="95099" y="0"/>
                    </a:lnTo>
                    <a:lnTo>
                      <a:pt x="95099" y="432054"/>
                    </a:lnTo>
                    <a:lnTo>
                      <a:pt x="0" y="43205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" tIns="0" rIns="19050" bIns="0" numCol="1" spcCol="1270" anchor="ctr" anchorCtr="0">
                <a:noAutofit/>
              </a:bodyPr>
              <a:lstStyle/>
              <a:p>
                <a:pPr marL="0" lvl="0" indent="0" algn="l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00" kern="1200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EBE6A00-D109-8FE4-DBD8-C625BFD17725}"/>
                  </a:ext>
                </a:extLst>
              </p:cNvPr>
              <p:cNvSpPr/>
              <p:nvPr/>
            </p:nvSpPr>
            <p:spPr>
              <a:xfrm>
                <a:off x="3288109" y="1911096"/>
                <a:ext cx="5489155" cy="43205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lvl="1" algn="l" defTabSz="1555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berdakwah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Gisik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timur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bandar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Tuban</a:t>
                </a:r>
                <a:endParaRPr lang="en-US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7D89852-4DFA-CC52-3AE4-3691793FFA13}"/>
                  </a:ext>
                </a:extLst>
              </p:cNvPr>
              <p:cNvSpPr/>
              <p:nvPr/>
            </p:nvSpPr>
            <p:spPr>
              <a:xfrm>
                <a:off x="4271304" y="1898264"/>
                <a:ext cx="132808" cy="432054"/>
              </a:xfrm>
              <a:custGeom>
                <a:avLst/>
                <a:gdLst>
                  <a:gd name="connsiteX0" fmla="*/ 0 w 132808"/>
                  <a:gd name="connsiteY0" fmla="*/ 0 h 432054"/>
                  <a:gd name="connsiteX1" fmla="*/ 132808 w 132808"/>
                  <a:gd name="connsiteY1" fmla="*/ 0 h 432054"/>
                  <a:gd name="connsiteX2" fmla="*/ 132808 w 132808"/>
                  <a:gd name="connsiteY2" fmla="*/ 432054 h 432054"/>
                  <a:gd name="connsiteX3" fmla="*/ 0 w 132808"/>
                  <a:gd name="connsiteY3" fmla="*/ 432054 h 432054"/>
                  <a:gd name="connsiteX4" fmla="*/ 0 w 132808"/>
                  <a:gd name="connsiteY4" fmla="*/ 0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08" h="432054">
                    <a:moveTo>
                      <a:pt x="0" y="0"/>
                    </a:moveTo>
                    <a:lnTo>
                      <a:pt x="132808" y="0"/>
                    </a:lnTo>
                    <a:lnTo>
                      <a:pt x="132808" y="432054"/>
                    </a:lnTo>
                    <a:lnTo>
                      <a:pt x="0" y="43205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" tIns="0" rIns="19050" bIns="0" numCol="1" spcCol="1270" anchor="ctr" anchorCtr="0">
                <a:noAutofit/>
              </a:bodyPr>
              <a:lstStyle/>
              <a:p>
                <a:pPr marL="0" lvl="0" indent="0" algn="l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00" kern="1200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D931BC5D-7398-2593-B387-D943D99658AC}"/>
                  </a:ext>
                </a:extLst>
              </p:cNvPr>
              <p:cNvSpPr/>
              <p:nvPr/>
            </p:nvSpPr>
            <p:spPr>
              <a:xfrm>
                <a:off x="3152012" y="2471934"/>
                <a:ext cx="5763388" cy="43205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berdakwah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Champa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sebelum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datang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Indonesia</a:t>
                </a:r>
                <a:endParaRPr lang="en-ID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81FD327-D1D2-D793-8AF4-79BD49921670}"/>
                  </a:ext>
                </a:extLst>
              </p:cNvPr>
              <p:cNvSpPr/>
              <p:nvPr/>
            </p:nvSpPr>
            <p:spPr>
              <a:xfrm>
                <a:off x="4135207" y="2471935"/>
                <a:ext cx="146418" cy="432054"/>
              </a:xfrm>
              <a:custGeom>
                <a:avLst/>
                <a:gdLst>
                  <a:gd name="connsiteX0" fmla="*/ 0 w 146418"/>
                  <a:gd name="connsiteY0" fmla="*/ 0 h 432054"/>
                  <a:gd name="connsiteX1" fmla="*/ 146418 w 146418"/>
                  <a:gd name="connsiteY1" fmla="*/ 0 h 432054"/>
                  <a:gd name="connsiteX2" fmla="*/ 146418 w 146418"/>
                  <a:gd name="connsiteY2" fmla="*/ 432054 h 432054"/>
                  <a:gd name="connsiteX3" fmla="*/ 0 w 146418"/>
                  <a:gd name="connsiteY3" fmla="*/ 432054 h 432054"/>
                  <a:gd name="connsiteX4" fmla="*/ 0 w 146418"/>
                  <a:gd name="connsiteY4" fmla="*/ 0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418" h="432054">
                    <a:moveTo>
                      <a:pt x="0" y="0"/>
                    </a:moveTo>
                    <a:lnTo>
                      <a:pt x="146418" y="0"/>
                    </a:lnTo>
                    <a:lnTo>
                      <a:pt x="146418" y="432054"/>
                    </a:lnTo>
                    <a:lnTo>
                      <a:pt x="0" y="43205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" tIns="0" rIns="19050" bIns="0" numCol="1" spcCol="1270" anchor="ctr" anchorCtr="0">
                <a:noAutofit/>
              </a:bodyPr>
              <a:lstStyle/>
              <a:p>
                <a:pPr marL="0" lvl="0" indent="0" algn="l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00" kern="1200" dirty="0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E50EC014-4BA4-E8AE-EBC5-D3939D5CF885}"/>
                  </a:ext>
                </a:extLst>
              </p:cNvPr>
              <p:cNvSpPr/>
              <p:nvPr/>
            </p:nvSpPr>
            <p:spPr>
              <a:xfrm>
                <a:off x="3288109" y="3045606"/>
                <a:ext cx="4941491" cy="43205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berdakwah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melalui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lisan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tulisan</a:t>
                </a:r>
              </a:p>
              <a:p>
                <a:endParaRPr lang="en-ID" dirty="0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4CE47FD-3C45-834B-C0B2-4EADDD37E374}"/>
                  </a:ext>
                </a:extLst>
              </p:cNvPr>
              <p:cNvSpPr/>
              <p:nvPr/>
            </p:nvSpPr>
            <p:spPr>
              <a:xfrm>
                <a:off x="4271304" y="3045607"/>
                <a:ext cx="132808" cy="432054"/>
              </a:xfrm>
              <a:custGeom>
                <a:avLst/>
                <a:gdLst>
                  <a:gd name="connsiteX0" fmla="*/ 0 w 132808"/>
                  <a:gd name="connsiteY0" fmla="*/ 0 h 432054"/>
                  <a:gd name="connsiteX1" fmla="*/ 132808 w 132808"/>
                  <a:gd name="connsiteY1" fmla="*/ 0 h 432054"/>
                  <a:gd name="connsiteX2" fmla="*/ 132808 w 132808"/>
                  <a:gd name="connsiteY2" fmla="*/ 432054 h 432054"/>
                  <a:gd name="connsiteX3" fmla="*/ 0 w 132808"/>
                  <a:gd name="connsiteY3" fmla="*/ 432054 h 432054"/>
                  <a:gd name="connsiteX4" fmla="*/ 0 w 132808"/>
                  <a:gd name="connsiteY4" fmla="*/ 0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08" h="432054">
                    <a:moveTo>
                      <a:pt x="0" y="0"/>
                    </a:moveTo>
                    <a:lnTo>
                      <a:pt x="132808" y="0"/>
                    </a:lnTo>
                    <a:lnTo>
                      <a:pt x="132808" y="432054"/>
                    </a:lnTo>
                    <a:lnTo>
                      <a:pt x="0" y="43205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" tIns="0" rIns="19050" bIns="0" numCol="1" spcCol="1270" anchor="ctr" anchorCtr="0">
                <a:noAutofit/>
              </a:bodyPr>
              <a:lstStyle/>
              <a:p>
                <a:pPr marL="0" lvl="0" indent="0" algn="l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00" kern="1200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0B105BE-D971-965C-14F2-61B339A3E720}"/>
                  </a:ext>
                </a:extLst>
              </p:cNvPr>
              <p:cNvSpPr/>
              <p:nvPr/>
            </p:nvSpPr>
            <p:spPr>
              <a:xfrm>
                <a:off x="4648391" y="3456059"/>
                <a:ext cx="95099" cy="432054"/>
              </a:xfrm>
              <a:custGeom>
                <a:avLst/>
                <a:gdLst>
                  <a:gd name="connsiteX0" fmla="*/ 0 w 95099"/>
                  <a:gd name="connsiteY0" fmla="*/ 0 h 432054"/>
                  <a:gd name="connsiteX1" fmla="*/ 95099 w 95099"/>
                  <a:gd name="connsiteY1" fmla="*/ 0 h 432054"/>
                  <a:gd name="connsiteX2" fmla="*/ 95099 w 95099"/>
                  <a:gd name="connsiteY2" fmla="*/ 432054 h 432054"/>
                  <a:gd name="connsiteX3" fmla="*/ 0 w 95099"/>
                  <a:gd name="connsiteY3" fmla="*/ 432054 h 432054"/>
                  <a:gd name="connsiteX4" fmla="*/ 0 w 95099"/>
                  <a:gd name="connsiteY4" fmla="*/ 0 h 43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099" h="432054">
                    <a:moveTo>
                      <a:pt x="0" y="0"/>
                    </a:moveTo>
                    <a:lnTo>
                      <a:pt x="95099" y="0"/>
                    </a:lnTo>
                    <a:lnTo>
                      <a:pt x="95099" y="432054"/>
                    </a:lnTo>
                    <a:lnTo>
                      <a:pt x="0" y="43205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050" tIns="0" rIns="19050" bIns="0" numCol="1" spcCol="1270" anchor="ctr" anchorCtr="0">
                <a:noAutofit/>
              </a:bodyPr>
              <a:lstStyle/>
              <a:p>
                <a:pPr marL="0" lvl="0" indent="0" algn="l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00" kern="1200" dirty="0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210EA68D-94D8-17B0-5B98-0C432E97C6D7}"/>
                  </a:ext>
                </a:extLst>
              </p:cNvPr>
              <p:cNvGrpSpPr/>
              <p:nvPr/>
            </p:nvGrpSpPr>
            <p:grpSpPr>
              <a:xfrm>
                <a:off x="366736" y="1487812"/>
                <a:ext cx="2400300" cy="2400300"/>
                <a:chOff x="366736" y="1487812"/>
                <a:chExt cx="2400300" cy="2400300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2465EDFB-3F1F-F4F0-3A31-AC87D345A837}"/>
                    </a:ext>
                  </a:extLst>
                </p:cNvPr>
                <p:cNvSpPr/>
                <p:nvPr/>
              </p:nvSpPr>
              <p:spPr>
                <a:xfrm>
                  <a:off x="366736" y="1487812"/>
                  <a:ext cx="2400300" cy="2400300"/>
                </a:xfrm>
                <a:prstGeom prst="ellipse">
                  <a:avLst/>
                </a:prstGeom>
                <a:solidFill>
                  <a:srgbClr val="EF536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5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endParaRPr lang="en-ID" sz="2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F5047377-F906-564E-EED5-5CD4F91D4980}"/>
                    </a:ext>
                  </a:extLst>
                </p:cNvPr>
                <p:cNvSpPr txBox="1"/>
                <p:nvPr/>
              </p:nvSpPr>
              <p:spPr>
                <a:xfrm>
                  <a:off x="502116" y="2262141"/>
                  <a:ext cx="212954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Syekh</a:t>
                  </a:r>
                  <a:r>
                    <a:rPr lang="en-US" sz="24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Ibrahim</a:t>
                  </a:r>
                </a:p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as-</a:t>
                  </a:r>
                  <a:r>
                    <a:rPr lang="en-US" sz="2400" b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Samarkandi</a:t>
                  </a:r>
                  <a:endParaRPr lang="en-ID" sz="24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71851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1F829B37-6FAC-A90B-6B29-950C2A48322B}"/>
              </a:ext>
            </a:extLst>
          </p:cNvPr>
          <p:cNvGrpSpPr/>
          <p:nvPr/>
        </p:nvGrpSpPr>
        <p:grpSpPr>
          <a:xfrm>
            <a:off x="107541" y="895350"/>
            <a:ext cx="8928918" cy="3521799"/>
            <a:chOff x="396500" y="1053496"/>
            <a:chExt cx="11412058" cy="4501215"/>
          </a:xfrm>
        </p:grpSpPr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EED9C4A6-E8D0-3461-68CA-1FC67018081E}"/>
                </a:ext>
              </a:extLst>
            </p:cNvPr>
            <p:cNvSpPr/>
            <p:nvPr/>
          </p:nvSpPr>
          <p:spPr>
            <a:xfrm>
              <a:off x="5746097" y="1388111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085B41-6A6F-6225-B632-3C8104813817}"/>
                </a:ext>
              </a:extLst>
            </p:cNvPr>
            <p:cNvSpPr/>
            <p:nvPr/>
          </p:nvSpPr>
          <p:spPr>
            <a:xfrm>
              <a:off x="618172" y="1053496"/>
              <a:ext cx="5141155" cy="13906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Jeumpa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kerajaan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tertua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Indonesia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abad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ke-8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dipimpin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Syahriansyah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Salman 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5BF6FB9-6CBC-1D0B-419A-87B5EBBA1978}"/>
                </a:ext>
              </a:extLst>
            </p:cNvPr>
            <p:cNvSpPr/>
            <p:nvPr/>
          </p:nvSpPr>
          <p:spPr>
            <a:xfrm>
              <a:off x="5827887" y="1469900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/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4A592EEA-94EB-8732-6975-61F6534CDFC3}"/>
                </a:ext>
              </a:extLst>
            </p:cNvPr>
            <p:cNvSpPr/>
            <p:nvPr/>
          </p:nvSpPr>
          <p:spPr>
            <a:xfrm>
              <a:off x="6043874" y="2242290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05252C30-3B62-0B32-3E79-31E4D0E4EF56}"/>
                </a:ext>
              </a:extLst>
            </p:cNvPr>
            <p:cNvSpPr/>
            <p:nvPr/>
          </p:nvSpPr>
          <p:spPr>
            <a:xfrm>
              <a:off x="5746097" y="250092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angle 32">
              <a:hlinkClick r:id="rId3" action="ppaction://hlinksldjump"/>
              <a:extLst>
                <a:ext uri="{FF2B5EF4-FFF2-40B4-BE49-F238E27FC236}">
                  <a16:creationId xmlns:a16="http://schemas.microsoft.com/office/drawing/2014/main" id="{71662F26-8C4B-A3A7-BD1F-E5E04C0BDA34}"/>
                </a:ext>
              </a:extLst>
            </p:cNvPr>
            <p:cNvSpPr/>
            <p:nvPr/>
          </p:nvSpPr>
          <p:spPr>
            <a:xfrm>
              <a:off x="6503185" y="1986600"/>
              <a:ext cx="5305373" cy="18240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Perlak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abad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pertengahan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abad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ke-9</a:t>
              </a: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Alaidin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Sayid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Maulana Abdul Aziz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Syah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memiliki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mata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uang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sendiri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637D58E-3925-E9DF-0248-B3D725B3EB05}"/>
                </a:ext>
              </a:extLst>
            </p:cNvPr>
            <p:cNvSpPr/>
            <p:nvPr/>
          </p:nvSpPr>
          <p:spPr>
            <a:xfrm>
              <a:off x="5827887" y="2582715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/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9FDB39C3-F127-8DBC-7A70-9A1CFF676F63}"/>
                </a:ext>
              </a:extLst>
            </p:cNvPr>
            <p:cNvSpPr/>
            <p:nvPr/>
          </p:nvSpPr>
          <p:spPr>
            <a:xfrm>
              <a:off x="6043874" y="3355104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Circle: Hollow 35">
              <a:extLst>
                <a:ext uri="{FF2B5EF4-FFF2-40B4-BE49-F238E27FC236}">
                  <a16:creationId xmlns:a16="http://schemas.microsoft.com/office/drawing/2014/main" id="{DC9763EA-7851-95D8-908F-6AD04841D2EA}"/>
                </a:ext>
              </a:extLst>
            </p:cNvPr>
            <p:cNvSpPr/>
            <p:nvPr/>
          </p:nvSpPr>
          <p:spPr>
            <a:xfrm>
              <a:off x="5746097" y="3613740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4E895F2-B15F-FEBF-1AE0-3EEE72341DC2}"/>
                </a:ext>
              </a:extLst>
            </p:cNvPr>
            <p:cNvSpPr/>
            <p:nvPr/>
          </p:nvSpPr>
          <p:spPr>
            <a:xfrm>
              <a:off x="396500" y="3459230"/>
              <a:ext cx="5362827" cy="1099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Samudera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Pasai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abad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ke-13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Malik al-Saleh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ED9E6B0-F254-AB5E-4034-EF7C8E785B0F}"/>
                </a:ext>
              </a:extLst>
            </p:cNvPr>
            <p:cNvSpPr/>
            <p:nvPr/>
          </p:nvSpPr>
          <p:spPr>
            <a:xfrm>
              <a:off x="5827887" y="369552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lowchart: Connector 38">
              <a:extLst>
                <a:ext uri="{FF2B5EF4-FFF2-40B4-BE49-F238E27FC236}">
                  <a16:creationId xmlns:a16="http://schemas.microsoft.com/office/drawing/2014/main" id="{D793953C-9463-544F-1ADB-D4B0E96410D6}"/>
                </a:ext>
              </a:extLst>
            </p:cNvPr>
            <p:cNvSpPr/>
            <p:nvPr/>
          </p:nvSpPr>
          <p:spPr>
            <a:xfrm>
              <a:off x="6043874" y="4467918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Circle: Hollow 39">
              <a:extLst>
                <a:ext uri="{FF2B5EF4-FFF2-40B4-BE49-F238E27FC236}">
                  <a16:creationId xmlns:a16="http://schemas.microsoft.com/office/drawing/2014/main" id="{868170C7-E310-9941-F65B-F90DC4C355B5}"/>
                </a:ext>
              </a:extLst>
            </p:cNvPr>
            <p:cNvSpPr/>
            <p:nvPr/>
          </p:nvSpPr>
          <p:spPr>
            <a:xfrm>
              <a:off x="5746097" y="472655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695DB29-0007-7E49-DE41-4BE6BA921407}"/>
                </a:ext>
              </a:extLst>
            </p:cNvPr>
            <p:cNvSpPr/>
            <p:nvPr/>
          </p:nvSpPr>
          <p:spPr>
            <a:xfrm>
              <a:off x="6494737" y="4669441"/>
              <a:ext cx="5305374" cy="8852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Malaka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Prameswara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berganti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Iskandar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2F6F0DC-6B0B-6DC2-BE2D-79970286C668}"/>
                </a:ext>
              </a:extLst>
            </p:cNvPr>
            <p:cNvSpPr/>
            <p:nvPr/>
          </p:nvSpPr>
          <p:spPr>
            <a:xfrm>
              <a:off x="5827887" y="4808343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0A524F6-E5FA-18E2-F964-D06C3195A9FF}"/>
                </a:ext>
              </a:extLst>
            </p:cNvPr>
            <p:cNvSpPr/>
            <p:nvPr/>
          </p:nvSpPr>
          <p:spPr>
            <a:xfrm>
              <a:off x="5827887" y="146989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7E9D4ED-FCA5-90FE-4684-399A1668FD0E}"/>
                </a:ext>
              </a:extLst>
            </p:cNvPr>
            <p:cNvSpPr/>
            <p:nvPr/>
          </p:nvSpPr>
          <p:spPr>
            <a:xfrm>
              <a:off x="5827887" y="2582714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45" name="Rectangle 44">
            <a:hlinkClick r:id="rId4" action="ppaction://hlinksldjump"/>
            <a:extLst>
              <a:ext uri="{FF2B5EF4-FFF2-40B4-BE49-F238E27FC236}">
                <a16:creationId xmlns:a16="http://schemas.microsoft.com/office/drawing/2014/main" id="{2CB80345-356D-18EB-66C5-7CBBAD9133AB}"/>
              </a:ext>
            </a:extLst>
          </p:cNvPr>
          <p:cNvSpPr/>
          <p:nvPr/>
        </p:nvSpPr>
        <p:spPr>
          <a:xfrm>
            <a:off x="1961350" y="361950"/>
            <a:ext cx="5221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Jejak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Kerajaan Islam 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5A8AF7-62F4-A595-7CC7-61F2B1E738A6}"/>
              </a:ext>
            </a:extLst>
          </p:cNvPr>
          <p:cNvSpPr txBox="1"/>
          <p:nvPr/>
        </p:nvSpPr>
        <p:spPr>
          <a:xfrm>
            <a:off x="76200" y="4367540"/>
            <a:ext cx="44499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*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Nomor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tidak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mencerminkan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berdirinya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kerajaan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Islam di Indonesia.</a:t>
            </a:r>
            <a:endParaRPr lang="en-ID" sz="1000" dirty="0">
              <a:solidFill>
                <a:srgbClr val="EF536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04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hlinkClick r:id="rId3" action="ppaction://hlinksldjump"/>
            <a:extLst>
              <a:ext uri="{FF2B5EF4-FFF2-40B4-BE49-F238E27FC236}">
                <a16:creationId xmlns:a16="http://schemas.microsoft.com/office/drawing/2014/main" id="{2CB80345-356D-18EB-66C5-7CBBAD9133AB}"/>
              </a:ext>
            </a:extLst>
          </p:cNvPr>
          <p:cNvSpPr/>
          <p:nvPr/>
        </p:nvSpPr>
        <p:spPr>
          <a:xfrm>
            <a:off x="1961350" y="361950"/>
            <a:ext cx="5221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Jejak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Kerajaan Islam 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5A8AF7-62F4-A595-7CC7-61F2B1E738A6}"/>
              </a:ext>
            </a:extLst>
          </p:cNvPr>
          <p:cNvSpPr txBox="1"/>
          <p:nvPr/>
        </p:nvSpPr>
        <p:spPr>
          <a:xfrm>
            <a:off x="76200" y="4367540"/>
            <a:ext cx="44499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*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Nomor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tidak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mencerminkan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berdirinya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kerajaan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Islam di Indonesia.</a:t>
            </a:r>
            <a:endParaRPr lang="en-ID" sz="1000" dirty="0">
              <a:solidFill>
                <a:srgbClr val="EF5361"/>
              </a:solidFill>
              <a:latin typeface="Candara" panose="020E0502030303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62BCAAA-7622-BA51-4CD6-057B568E0A8A}"/>
              </a:ext>
            </a:extLst>
          </p:cNvPr>
          <p:cNvGrpSpPr/>
          <p:nvPr/>
        </p:nvGrpSpPr>
        <p:grpSpPr>
          <a:xfrm>
            <a:off x="0" y="1114770"/>
            <a:ext cx="9030263" cy="3438180"/>
            <a:chOff x="175454" y="1053496"/>
            <a:chExt cx="11637615" cy="4501215"/>
          </a:xfrm>
        </p:grpSpPr>
        <p:sp>
          <p:nvSpPr>
            <p:cNvPr id="23" name="Circle: Hollow 22">
              <a:extLst>
                <a:ext uri="{FF2B5EF4-FFF2-40B4-BE49-F238E27FC236}">
                  <a16:creationId xmlns:a16="http://schemas.microsoft.com/office/drawing/2014/main" id="{A99CFDF9-5A2E-ED32-9273-36B7BD91449F}"/>
                </a:ext>
              </a:extLst>
            </p:cNvPr>
            <p:cNvSpPr/>
            <p:nvPr/>
          </p:nvSpPr>
          <p:spPr>
            <a:xfrm>
              <a:off x="5746097" y="1388111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420D90C-01E4-5B74-8AF6-AB8CB66A11D6}"/>
                </a:ext>
              </a:extLst>
            </p:cNvPr>
            <p:cNvSpPr/>
            <p:nvPr/>
          </p:nvSpPr>
          <p:spPr>
            <a:xfrm>
              <a:off x="175454" y="1053496"/>
              <a:ext cx="5558011" cy="13906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Aceh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Mughayat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Syah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pemerintahan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Kotaraja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masa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keemasan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dipimpin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Iskandar Muda 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1D4FD4E-FA46-A1BC-6EF6-49D0C78D7928}"/>
                </a:ext>
              </a:extLst>
            </p:cNvPr>
            <p:cNvSpPr/>
            <p:nvPr/>
          </p:nvSpPr>
          <p:spPr>
            <a:xfrm>
              <a:off x="5827887" y="1469900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/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A03FDCA1-2740-CF31-5439-3E5259C57007}"/>
                </a:ext>
              </a:extLst>
            </p:cNvPr>
            <p:cNvSpPr/>
            <p:nvPr/>
          </p:nvSpPr>
          <p:spPr>
            <a:xfrm>
              <a:off x="6043874" y="2242290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7E541463-DF2B-727D-52CD-0FEC10278712}"/>
                </a:ext>
              </a:extLst>
            </p:cNvPr>
            <p:cNvSpPr/>
            <p:nvPr/>
          </p:nvSpPr>
          <p:spPr>
            <a:xfrm>
              <a:off x="5746097" y="250092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Rectangle 47">
              <a:hlinkClick r:id="rId4" action="ppaction://hlinksldjump"/>
              <a:extLst>
                <a:ext uri="{FF2B5EF4-FFF2-40B4-BE49-F238E27FC236}">
                  <a16:creationId xmlns:a16="http://schemas.microsoft.com/office/drawing/2014/main" id="{EC8EBB7F-E53B-4D26-8EE2-697537A92176}"/>
                </a:ext>
              </a:extLst>
            </p:cNvPr>
            <p:cNvSpPr/>
            <p:nvPr/>
          </p:nvSpPr>
          <p:spPr>
            <a:xfrm>
              <a:off x="6497950" y="1986600"/>
              <a:ext cx="5315119" cy="18240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Raden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Patah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penyebaran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Jawa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lainnya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Adipati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Unus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Trenggono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A765557-30B9-C63F-2320-D03751798AE2}"/>
                </a:ext>
              </a:extLst>
            </p:cNvPr>
            <p:cNvSpPr/>
            <p:nvPr/>
          </p:nvSpPr>
          <p:spPr>
            <a:xfrm>
              <a:off x="5827887" y="2582715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/>
            </a:p>
          </p:txBody>
        </p:sp>
        <p:sp>
          <p:nvSpPr>
            <p:cNvPr id="50" name="Flowchart: Connector 49">
              <a:extLst>
                <a:ext uri="{FF2B5EF4-FFF2-40B4-BE49-F238E27FC236}">
                  <a16:creationId xmlns:a16="http://schemas.microsoft.com/office/drawing/2014/main" id="{B842E3A1-D116-FF3A-C2BB-9533A13F2F32}"/>
                </a:ext>
              </a:extLst>
            </p:cNvPr>
            <p:cNvSpPr/>
            <p:nvPr/>
          </p:nvSpPr>
          <p:spPr>
            <a:xfrm>
              <a:off x="6043874" y="3355104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Circle: Hollow 50">
              <a:extLst>
                <a:ext uri="{FF2B5EF4-FFF2-40B4-BE49-F238E27FC236}">
                  <a16:creationId xmlns:a16="http://schemas.microsoft.com/office/drawing/2014/main" id="{8AFC20BE-8597-14A9-90C6-75556E311967}"/>
                </a:ext>
              </a:extLst>
            </p:cNvPr>
            <p:cNvSpPr/>
            <p:nvPr/>
          </p:nvSpPr>
          <p:spPr>
            <a:xfrm>
              <a:off x="5746097" y="3613740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575E125-15B2-3D61-18C0-39A0638414C7}"/>
                </a:ext>
              </a:extLst>
            </p:cNvPr>
            <p:cNvSpPr/>
            <p:nvPr/>
          </p:nvSpPr>
          <p:spPr>
            <a:xfrm>
              <a:off x="371998" y="3459230"/>
              <a:ext cx="5362827" cy="1099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Mataram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Sutawijaya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terbesarnya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Agung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AFBC93-F005-DC25-5983-8D10BBBA86A3}"/>
                </a:ext>
              </a:extLst>
            </p:cNvPr>
            <p:cNvSpPr/>
            <p:nvPr/>
          </p:nvSpPr>
          <p:spPr>
            <a:xfrm>
              <a:off x="5827887" y="369552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bg1"/>
                  </a:solidFill>
                  <a:latin typeface="Candara" panose="020E0502030303020204" pitchFamily="34" charset="0"/>
                </a:rPr>
                <a:t>7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4" name="Flowchart: Connector 53">
              <a:extLst>
                <a:ext uri="{FF2B5EF4-FFF2-40B4-BE49-F238E27FC236}">
                  <a16:creationId xmlns:a16="http://schemas.microsoft.com/office/drawing/2014/main" id="{456D5851-48D0-AE0B-C408-3290ACC58E3F}"/>
                </a:ext>
              </a:extLst>
            </p:cNvPr>
            <p:cNvSpPr/>
            <p:nvPr/>
          </p:nvSpPr>
          <p:spPr>
            <a:xfrm>
              <a:off x="6043874" y="4467918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Circle: Hollow 54">
              <a:extLst>
                <a:ext uri="{FF2B5EF4-FFF2-40B4-BE49-F238E27FC236}">
                  <a16:creationId xmlns:a16="http://schemas.microsoft.com/office/drawing/2014/main" id="{122BFD14-3100-63B7-8DB5-889F192A1A2B}"/>
                </a:ext>
              </a:extLst>
            </p:cNvPr>
            <p:cNvSpPr/>
            <p:nvPr/>
          </p:nvSpPr>
          <p:spPr>
            <a:xfrm>
              <a:off x="5746097" y="472655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723F146-A2B4-E1E0-4D84-3DAADF40FBB5}"/>
                </a:ext>
              </a:extLst>
            </p:cNvPr>
            <p:cNvSpPr/>
            <p:nvPr/>
          </p:nvSpPr>
          <p:spPr>
            <a:xfrm>
              <a:off x="6524665" y="4669441"/>
              <a:ext cx="5145977" cy="8852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Cirebon</a:t>
              </a: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berdiri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wilayah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Pajajaran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Walangsungsang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FF7514A-4B49-6A8E-207F-7F753A92BB58}"/>
                </a:ext>
              </a:extLst>
            </p:cNvPr>
            <p:cNvSpPr/>
            <p:nvPr/>
          </p:nvSpPr>
          <p:spPr>
            <a:xfrm>
              <a:off x="5827887" y="4808343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8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DDE7BAE-E72A-CE21-FF6C-70DCAD135256}"/>
                </a:ext>
              </a:extLst>
            </p:cNvPr>
            <p:cNvSpPr/>
            <p:nvPr/>
          </p:nvSpPr>
          <p:spPr>
            <a:xfrm>
              <a:off x="5827887" y="146989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CB30BB0-D663-A382-F40F-22E8BCD317DB}"/>
                </a:ext>
              </a:extLst>
            </p:cNvPr>
            <p:cNvSpPr/>
            <p:nvPr/>
          </p:nvSpPr>
          <p:spPr>
            <a:xfrm>
              <a:off x="5827887" y="2582714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546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hlinkClick r:id="rId3" action="ppaction://hlinksldjump"/>
            <a:extLst>
              <a:ext uri="{FF2B5EF4-FFF2-40B4-BE49-F238E27FC236}">
                <a16:creationId xmlns:a16="http://schemas.microsoft.com/office/drawing/2014/main" id="{2CB80345-356D-18EB-66C5-7CBBAD9133AB}"/>
              </a:ext>
            </a:extLst>
          </p:cNvPr>
          <p:cNvSpPr/>
          <p:nvPr/>
        </p:nvSpPr>
        <p:spPr>
          <a:xfrm>
            <a:off x="1961350" y="361950"/>
            <a:ext cx="5221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Jejak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Kerajaan Islam 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5A8AF7-62F4-A595-7CC7-61F2B1E738A6}"/>
              </a:ext>
            </a:extLst>
          </p:cNvPr>
          <p:cNvSpPr txBox="1"/>
          <p:nvPr/>
        </p:nvSpPr>
        <p:spPr>
          <a:xfrm>
            <a:off x="76200" y="4367540"/>
            <a:ext cx="44499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*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Nomor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tidak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mencerminkan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urutan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berdirinya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1000" dirty="0" err="1">
                <a:solidFill>
                  <a:srgbClr val="EF5361"/>
                </a:solidFill>
                <a:latin typeface="Candara" panose="020E0502030303020204" pitchFamily="34" charset="0"/>
              </a:rPr>
              <a:t>kerajaan</a:t>
            </a:r>
            <a:r>
              <a:rPr lang="en-US" sz="1000" dirty="0">
                <a:solidFill>
                  <a:srgbClr val="EF5361"/>
                </a:solidFill>
                <a:latin typeface="Candara" panose="020E0502030303020204" pitchFamily="34" charset="0"/>
              </a:rPr>
              <a:t> Islam di Indonesia.</a:t>
            </a:r>
            <a:endParaRPr lang="en-ID" sz="1000" dirty="0">
              <a:solidFill>
                <a:srgbClr val="EF5361"/>
              </a:solidFill>
              <a:latin typeface="Candara" panose="020E0502030303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F8A3667-CA3C-B006-2E42-4C8FCEF7F922}"/>
              </a:ext>
            </a:extLst>
          </p:cNvPr>
          <p:cNvGrpSpPr/>
          <p:nvPr/>
        </p:nvGrpSpPr>
        <p:grpSpPr>
          <a:xfrm>
            <a:off x="-116229" y="1047750"/>
            <a:ext cx="9376458" cy="2835349"/>
            <a:chOff x="299518" y="1053496"/>
            <a:chExt cx="12081164" cy="3653226"/>
          </a:xfrm>
        </p:grpSpPr>
        <p:sp>
          <p:nvSpPr>
            <p:cNvPr id="43" name="Circle: Hollow 42">
              <a:extLst>
                <a:ext uri="{FF2B5EF4-FFF2-40B4-BE49-F238E27FC236}">
                  <a16:creationId xmlns:a16="http://schemas.microsoft.com/office/drawing/2014/main" id="{F9DF3023-88B3-4B7A-108D-2E4278706359}"/>
                </a:ext>
              </a:extLst>
            </p:cNvPr>
            <p:cNvSpPr/>
            <p:nvPr/>
          </p:nvSpPr>
          <p:spPr>
            <a:xfrm>
              <a:off x="5746097" y="1388111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D418B13-D039-000F-EE19-4483A2130CAE}"/>
                </a:ext>
              </a:extLst>
            </p:cNvPr>
            <p:cNvSpPr/>
            <p:nvPr/>
          </p:nvSpPr>
          <p:spPr>
            <a:xfrm>
              <a:off x="299518" y="1053496"/>
              <a:ext cx="5459809" cy="13906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Banten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oleh Maulana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Hasanudin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setelah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melepaskan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terbesar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Ageng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Tirtayasa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D51F00A-50BC-45B7-83B5-16BDF3DA7E62}"/>
                </a:ext>
              </a:extLst>
            </p:cNvPr>
            <p:cNvSpPr/>
            <p:nvPr/>
          </p:nvSpPr>
          <p:spPr>
            <a:xfrm>
              <a:off x="5827887" y="1469900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>
                <a:latin typeface="Candara" panose="020E0502030303020204" pitchFamily="34" charset="0"/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1F580D83-F94E-0847-AC69-77B2C04609F5}"/>
                </a:ext>
              </a:extLst>
            </p:cNvPr>
            <p:cNvSpPr/>
            <p:nvPr/>
          </p:nvSpPr>
          <p:spPr>
            <a:xfrm>
              <a:off x="6043874" y="2242290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Circle: Hollow 61">
              <a:extLst>
                <a:ext uri="{FF2B5EF4-FFF2-40B4-BE49-F238E27FC236}">
                  <a16:creationId xmlns:a16="http://schemas.microsoft.com/office/drawing/2014/main" id="{B655C8C7-9D4F-EBEA-75CF-F4AA0628D7ED}"/>
                </a:ext>
              </a:extLst>
            </p:cNvPr>
            <p:cNvSpPr/>
            <p:nvPr/>
          </p:nvSpPr>
          <p:spPr>
            <a:xfrm>
              <a:off x="5746097" y="250092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Rectangle 62">
              <a:hlinkClick r:id="rId4" action="ppaction://hlinksldjump"/>
              <a:extLst>
                <a:ext uri="{FF2B5EF4-FFF2-40B4-BE49-F238E27FC236}">
                  <a16:creationId xmlns:a16="http://schemas.microsoft.com/office/drawing/2014/main" id="{46D6ABF6-04CC-7A03-9256-E1B32FA291DA}"/>
                </a:ext>
              </a:extLst>
            </p:cNvPr>
            <p:cNvSpPr/>
            <p:nvPr/>
          </p:nvSpPr>
          <p:spPr>
            <a:xfrm>
              <a:off x="6503185" y="1986600"/>
              <a:ext cx="5877497" cy="18240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Gowa-Tallo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dua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kerajaan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kembar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berpusat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Simbaopu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Alauddin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Awwalul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</a:p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terbesar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Hasanuddin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D58AFD8-00DE-2B1D-904E-364262C786ED}"/>
                </a:ext>
              </a:extLst>
            </p:cNvPr>
            <p:cNvSpPr/>
            <p:nvPr/>
          </p:nvSpPr>
          <p:spPr>
            <a:xfrm>
              <a:off x="5827887" y="2582715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400" kern="1200">
                <a:latin typeface="Candara" panose="020E0502030303020204" pitchFamily="34" charset="0"/>
              </a:endParaRPr>
            </a:p>
          </p:txBody>
        </p:sp>
        <p:sp>
          <p:nvSpPr>
            <p:cNvPr id="65" name="Flowchart: Connector 64">
              <a:extLst>
                <a:ext uri="{FF2B5EF4-FFF2-40B4-BE49-F238E27FC236}">
                  <a16:creationId xmlns:a16="http://schemas.microsoft.com/office/drawing/2014/main" id="{79AAD014-8AF3-BB0D-FC38-7CC3A63321B0}"/>
                </a:ext>
              </a:extLst>
            </p:cNvPr>
            <p:cNvSpPr/>
            <p:nvPr/>
          </p:nvSpPr>
          <p:spPr>
            <a:xfrm>
              <a:off x="6043874" y="3355104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B0E01204-C96E-A9A7-5A8B-FED9F4551C89}"/>
                </a:ext>
              </a:extLst>
            </p:cNvPr>
            <p:cNvSpPr/>
            <p:nvPr/>
          </p:nvSpPr>
          <p:spPr>
            <a:xfrm>
              <a:off x="5746097" y="3613740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F635FA8-ECC1-9018-8076-5E3C8C63D957}"/>
                </a:ext>
              </a:extLst>
            </p:cNvPr>
            <p:cNvSpPr/>
            <p:nvPr/>
          </p:nvSpPr>
          <p:spPr>
            <a:xfrm>
              <a:off x="396500" y="3126718"/>
              <a:ext cx="5362827" cy="15800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Kerajaan Ternate-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Tidore</a:t>
              </a:r>
              <a:endParaRPr lang="en-US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rajanya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bergelar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Kolano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setelah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bergelar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</a:t>
              </a:r>
            </a:p>
            <a:p>
              <a:pPr marL="179388" indent="-179388" algn="r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raja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terkenal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Khairun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Sultan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Baabullah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287ED0E-AA19-897B-7A88-7ECADD089E82}"/>
                </a:ext>
              </a:extLst>
            </p:cNvPr>
            <p:cNvSpPr/>
            <p:nvPr/>
          </p:nvSpPr>
          <p:spPr>
            <a:xfrm>
              <a:off x="5827887" y="369552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11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9" name="Flowchart: Connector 68">
              <a:extLst>
                <a:ext uri="{FF2B5EF4-FFF2-40B4-BE49-F238E27FC236}">
                  <a16:creationId xmlns:a16="http://schemas.microsoft.com/office/drawing/2014/main" id="{4C4399C5-7B84-25D7-7477-EE724DA854F6}"/>
                </a:ext>
              </a:extLst>
            </p:cNvPr>
            <p:cNvSpPr/>
            <p:nvPr/>
          </p:nvSpPr>
          <p:spPr>
            <a:xfrm>
              <a:off x="6043874" y="4467918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D3E7CC7-0C9D-F5FD-9248-2811290685B1}"/>
                </a:ext>
              </a:extLst>
            </p:cNvPr>
            <p:cNvSpPr/>
            <p:nvPr/>
          </p:nvSpPr>
          <p:spPr>
            <a:xfrm>
              <a:off x="5827887" y="146989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9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C06307C-E58E-1E67-1BD2-2CA071E79394}"/>
                </a:ext>
              </a:extLst>
            </p:cNvPr>
            <p:cNvSpPr/>
            <p:nvPr/>
          </p:nvSpPr>
          <p:spPr>
            <a:xfrm>
              <a:off x="5827887" y="2582714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bg1"/>
                  </a:solidFill>
                  <a:latin typeface="Candara" panose="020E0502030303020204" pitchFamily="34" charset="0"/>
                </a:rPr>
                <a:t>10</a:t>
              </a:r>
              <a:endParaRPr lang="en-ID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473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99BFFCFD-27D4-17CF-AF7A-56658C4EC0DA}"/>
              </a:ext>
            </a:extLst>
          </p:cNvPr>
          <p:cNvSpPr txBox="1"/>
          <p:nvPr/>
        </p:nvSpPr>
        <p:spPr>
          <a:xfrm>
            <a:off x="3352800" y="2983290"/>
            <a:ext cx="2276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Berdirinya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masjid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corak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budaya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setempat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merupakan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salah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satu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bentuk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perkembangan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Islam di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bidang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arsitektur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8800509-0770-C074-E484-075C71E88158}"/>
              </a:ext>
            </a:extLst>
          </p:cNvPr>
          <p:cNvGrpSpPr/>
          <p:nvPr/>
        </p:nvGrpSpPr>
        <p:grpSpPr>
          <a:xfrm>
            <a:off x="3431398" y="1282744"/>
            <a:ext cx="2281204" cy="1593806"/>
            <a:chOff x="3573612" y="1639134"/>
            <a:chExt cx="3704336" cy="258810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16854B4-4CDB-390B-18A5-BAD99322B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3612" y="1639134"/>
              <a:ext cx="3696548" cy="24643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004810B-A096-56D6-1B19-36611159D2D0}"/>
                </a:ext>
              </a:extLst>
            </p:cNvPr>
            <p:cNvSpPr txBox="1"/>
            <p:nvPr/>
          </p:nvSpPr>
          <p:spPr>
            <a:xfrm>
              <a:off x="4977469" y="3827411"/>
              <a:ext cx="2300479" cy="399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unsplash.com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F2895-1672-AF09-A41A-29A433AB23B4}"/>
              </a:ext>
            </a:extLst>
          </p:cNvPr>
          <p:cNvGrpSpPr/>
          <p:nvPr/>
        </p:nvGrpSpPr>
        <p:grpSpPr>
          <a:xfrm>
            <a:off x="6273154" y="1366486"/>
            <a:ext cx="2444590" cy="1529705"/>
            <a:chOff x="6401297" y="1108937"/>
            <a:chExt cx="2444590" cy="1529705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75D51E7-6B4B-B772-CA8C-D2FA82188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14833">
              <a:off x="6401297" y="1108937"/>
              <a:ext cx="2444590" cy="137508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6AB7578-3736-68B2-89FC-04530872D457}"/>
                </a:ext>
              </a:extLst>
            </p:cNvPr>
            <p:cNvSpPr txBox="1"/>
            <p:nvPr/>
          </p:nvSpPr>
          <p:spPr>
            <a:xfrm rot="297284">
              <a:off x="7427105" y="2392421"/>
              <a:ext cx="14186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pixabay.com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43532FBD-2BAF-3B90-0378-FCC68DB9CD55}"/>
              </a:ext>
            </a:extLst>
          </p:cNvPr>
          <p:cNvSpPr txBox="1"/>
          <p:nvPr/>
        </p:nvSpPr>
        <p:spPr>
          <a:xfrm>
            <a:off x="304800" y="2907090"/>
            <a:ext cx="274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Pesantren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merupakan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lembaga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pendidikan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menjadi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tempat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para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santri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menimba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ilmu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baik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ilmu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agama,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ilmu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bela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maupun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pengetahuan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umum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C9EDFA8-F585-F5BE-8CDF-10F533317D0D}"/>
              </a:ext>
            </a:extLst>
          </p:cNvPr>
          <p:cNvGrpSpPr/>
          <p:nvPr/>
        </p:nvGrpSpPr>
        <p:grpSpPr>
          <a:xfrm>
            <a:off x="542601" y="1333399"/>
            <a:ext cx="2237232" cy="1531346"/>
            <a:chOff x="461982" y="1606804"/>
            <a:chExt cx="3632934" cy="248667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6CBA648A-7284-0330-EC89-A22787684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982" y="1606804"/>
              <a:ext cx="3573166" cy="238211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745956-311C-6D68-C98B-9177C5674DE6}"/>
                </a:ext>
              </a:extLst>
            </p:cNvPr>
            <p:cNvSpPr txBox="1"/>
            <p:nvPr/>
          </p:nvSpPr>
          <p:spPr>
            <a:xfrm rot="21160642">
              <a:off x="1826898" y="3693657"/>
              <a:ext cx="2268018" cy="399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unsplash.com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04602A2-B402-BB6C-B746-13AD9B8330C6}"/>
              </a:ext>
            </a:extLst>
          </p:cNvPr>
          <p:cNvSpPr txBox="1"/>
          <p:nvPr/>
        </p:nvSpPr>
        <p:spPr>
          <a:xfrm>
            <a:off x="6248400" y="2907090"/>
            <a:ext cx="23604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Masuknya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agama Islam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Indonesia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diikuti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berkembangnya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tulisan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huruf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Arab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disebut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kaligrafi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5" name="Rectangle 44">
            <a:hlinkClick r:id="rId6" action="ppaction://hlinksldjump"/>
            <a:extLst>
              <a:ext uri="{FF2B5EF4-FFF2-40B4-BE49-F238E27FC236}">
                <a16:creationId xmlns:a16="http://schemas.microsoft.com/office/drawing/2014/main" id="{44192BC5-AA48-1EA1-C17F-C74CAC5981A2}"/>
              </a:ext>
            </a:extLst>
          </p:cNvPr>
          <p:cNvSpPr/>
          <p:nvPr/>
        </p:nvSpPr>
        <p:spPr>
          <a:xfrm>
            <a:off x="734257" y="369153"/>
            <a:ext cx="767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Perkembangan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Ilmu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Pengetahuan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Kebudayaan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30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1" grpId="0"/>
      <p:bldP spid="37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hlinkClick r:id="rId3" action="ppaction://hlinksldjump"/>
            <a:extLst>
              <a:ext uri="{FF2B5EF4-FFF2-40B4-BE49-F238E27FC236}">
                <a16:creationId xmlns:a16="http://schemas.microsoft.com/office/drawing/2014/main" id="{44192BC5-AA48-1EA1-C17F-C74CAC5981A2}"/>
              </a:ext>
            </a:extLst>
          </p:cNvPr>
          <p:cNvSpPr/>
          <p:nvPr/>
        </p:nvSpPr>
        <p:spPr>
          <a:xfrm>
            <a:off x="734257" y="369153"/>
            <a:ext cx="767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Perkembangan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Ilmu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Pengetahuan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Kebudayaan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9220A6-FCED-02F4-6750-F5105AA2786F}"/>
              </a:ext>
            </a:extLst>
          </p:cNvPr>
          <p:cNvSpPr txBox="1"/>
          <p:nvPr/>
        </p:nvSpPr>
        <p:spPr>
          <a:xfrm>
            <a:off x="6245435" y="3038914"/>
            <a:ext cx="26778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Salah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satu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peninggalan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berupa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perayaan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Tradisi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Grebeg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merupakan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tradisi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biasanya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dilakukan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pada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setiap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peringatan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besar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Islam.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1228B36-268F-BC8E-5752-F7C9910A068F}"/>
              </a:ext>
            </a:extLst>
          </p:cNvPr>
          <p:cNvGrpSpPr/>
          <p:nvPr/>
        </p:nvGrpSpPr>
        <p:grpSpPr>
          <a:xfrm>
            <a:off x="6425273" y="1125728"/>
            <a:ext cx="2351157" cy="1849074"/>
            <a:chOff x="6425273" y="1125728"/>
            <a:chExt cx="2351157" cy="184907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052E058-CBF5-63DE-34E9-F33B0A2EA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5921">
              <a:off x="6425273" y="1125728"/>
              <a:ext cx="2274358" cy="170576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BD4B3D-9B67-277B-D32D-3E30AC54897F}"/>
                </a:ext>
              </a:extLst>
            </p:cNvPr>
            <p:cNvSpPr txBox="1"/>
            <p:nvPr/>
          </p:nvSpPr>
          <p:spPr>
            <a:xfrm rot="292221">
              <a:off x="7176190" y="2728581"/>
              <a:ext cx="16002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unsplash.com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1A8D444-C49D-09F6-9EA0-4F0526152CD6}"/>
              </a:ext>
            </a:extLst>
          </p:cNvPr>
          <p:cNvSpPr txBox="1"/>
          <p:nvPr/>
        </p:nvSpPr>
        <p:spPr>
          <a:xfrm>
            <a:off x="3465605" y="3399532"/>
            <a:ext cx="2535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Setelah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masuknya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Islam,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mulai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dikenal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penanggalan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Hijriah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dirintis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oleh Sultan Agung.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D33499C-350F-4FD9-C7E7-F97BA4E71C1B}"/>
              </a:ext>
            </a:extLst>
          </p:cNvPr>
          <p:cNvGrpSpPr/>
          <p:nvPr/>
        </p:nvGrpSpPr>
        <p:grpSpPr>
          <a:xfrm>
            <a:off x="3675194" y="1276350"/>
            <a:ext cx="2397312" cy="1901848"/>
            <a:chOff x="3675194" y="1230261"/>
            <a:chExt cx="2397312" cy="190184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F4C0B26-5F25-C48D-273B-CBB57BEC2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194" y="1230261"/>
              <a:ext cx="2075704" cy="18469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C4A6631-E521-56F2-F8BA-1C3FDDE2CC56}"/>
                </a:ext>
              </a:extLst>
            </p:cNvPr>
            <p:cNvSpPr txBox="1"/>
            <p:nvPr/>
          </p:nvSpPr>
          <p:spPr>
            <a:xfrm rot="21236445">
              <a:off x="4555989" y="2885888"/>
              <a:ext cx="15165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DEBEAF1-AF0D-F18E-83F3-B8B88702A91D}"/>
              </a:ext>
            </a:extLst>
          </p:cNvPr>
          <p:cNvSpPr txBox="1"/>
          <p:nvPr/>
        </p:nvSpPr>
        <p:spPr>
          <a:xfrm>
            <a:off x="547646" y="3162025"/>
            <a:ext cx="2384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Perkembangan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bidang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sastra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dapat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dilihat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pada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peninggalan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berupa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suluk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syair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dan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hikayat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99FC865-2099-75FB-2E4E-3BDF53D94ECF}"/>
              </a:ext>
            </a:extLst>
          </p:cNvPr>
          <p:cNvGrpSpPr/>
          <p:nvPr/>
        </p:nvGrpSpPr>
        <p:grpSpPr>
          <a:xfrm>
            <a:off x="485607" y="1200049"/>
            <a:ext cx="2618193" cy="1964473"/>
            <a:chOff x="485607" y="1200049"/>
            <a:chExt cx="2618193" cy="196447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EA339F0-1200-3B92-869F-ED9FF0AD9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8560">
              <a:off x="485607" y="1200049"/>
              <a:ext cx="2618193" cy="174698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D116178-0623-C7E1-C2EB-6C9E4AE7CBC3}"/>
                </a:ext>
              </a:extLst>
            </p:cNvPr>
            <p:cNvSpPr txBox="1"/>
            <p:nvPr/>
          </p:nvSpPr>
          <p:spPr>
            <a:xfrm rot="401513">
              <a:off x="1750216" y="2910606"/>
              <a:ext cx="128754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pexels.com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457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8" grpId="0"/>
      <p:bldP spid="23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FD76997-EEA8-984D-8E8B-A6E3BE5513C1}"/>
              </a:ext>
            </a:extLst>
          </p:cNvPr>
          <p:cNvSpPr txBox="1"/>
          <p:nvPr/>
        </p:nvSpPr>
        <p:spPr>
          <a:xfrm>
            <a:off x="1485900" y="285750"/>
            <a:ext cx="61722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Meneladan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</a:t>
            </a:r>
          </a:p>
          <a:p>
            <a:pPr algn="ctr"/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 di Indonesia</a:t>
            </a:r>
            <a:endParaRPr lang="en-ID" sz="28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8E7FE998-8485-C1C5-B645-AAAAA16D570E}"/>
              </a:ext>
            </a:extLst>
          </p:cNvPr>
          <p:cNvGrpSpPr/>
          <p:nvPr/>
        </p:nvGrpSpPr>
        <p:grpSpPr>
          <a:xfrm>
            <a:off x="664936" y="1504950"/>
            <a:ext cx="7814127" cy="2569439"/>
            <a:chOff x="678548" y="2717804"/>
            <a:chExt cx="10834905" cy="3762797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824C90E1-0A05-ACA4-63B6-67E72F8974EF}"/>
                </a:ext>
              </a:extLst>
            </p:cNvPr>
            <p:cNvGrpSpPr/>
            <p:nvPr/>
          </p:nvGrpSpPr>
          <p:grpSpPr>
            <a:xfrm>
              <a:off x="678548" y="5105382"/>
              <a:ext cx="10820397" cy="1375219"/>
              <a:chOff x="878117" y="2053781"/>
              <a:chExt cx="10820397" cy="1375219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FBF1BFC4-F345-5612-9139-7A06D78CFE9D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BF19849E-ABBC-1986-389F-557BF8A907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1E2EA838-870C-225E-1ABC-F0DBFF69CB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41C04736-3B3B-AC52-6A8E-06910077DD20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68B9C080-3FEC-1AEC-F699-003E7D6605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E0ABAB2D-E555-85A4-97D2-60A5D17A0F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FA62EF4-078C-237F-6417-4EC8F3715595}"/>
                </a:ext>
              </a:extLst>
            </p:cNvPr>
            <p:cNvCxnSpPr>
              <a:cxnSpLocks/>
            </p:cNvCxnSpPr>
            <p:nvPr/>
          </p:nvCxnSpPr>
          <p:spPr>
            <a:xfrm>
              <a:off x="700310" y="2717804"/>
              <a:ext cx="10813143" cy="0"/>
            </a:xfrm>
            <a:prstGeom prst="line">
              <a:avLst/>
            </a:prstGeom>
            <a:ln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1B47847-D5A6-AC50-7B6C-AE02C1C042F2}"/>
                </a:ext>
              </a:extLst>
            </p:cNvPr>
            <p:cNvGrpSpPr/>
            <p:nvPr/>
          </p:nvGrpSpPr>
          <p:grpSpPr>
            <a:xfrm>
              <a:off x="685802" y="3214917"/>
              <a:ext cx="10820397" cy="1375219"/>
              <a:chOff x="878117" y="2053781"/>
              <a:chExt cx="10820397" cy="1375219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FA148657-0BCD-161C-5EF8-780EC550CD02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7399A475-CD4D-7751-D415-08315436BC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1AE5C9CD-3AB1-7184-1EC6-57E963BB4C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E4AB93F6-323C-E8D4-E66E-99B9F806093E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419B78E5-BC4C-BDE5-56CB-48585BE267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2C54E38C-1E2A-D0F4-6887-937CB365C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BADF56B-614E-D34A-B7BE-0FFE3492B36F}"/>
                </a:ext>
              </a:extLst>
            </p:cNvPr>
            <p:cNvSpPr txBox="1"/>
            <p:nvPr/>
          </p:nvSpPr>
          <p:spPr>
            <a:xfrm>
              <a:off x="831221" y="2758385"/>
              <a:ext cx="10656832" cy="5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hidup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sederhana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kehidupan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sehari-hari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9DABE6E-B1AC-1D8F-3071-10AE9144AA77}"/>
                </a:ext>
              </a:extLst>
            </p:cNvPr>
            <p:cNvSpPr txBox="1"/>
            <p:nvPr/>
          </p:nvSpPr>
          <p:spPr>
            <a:xfrm>
              <a:off x="823964" y="3230090"/>
              <a:ext cx="10656832" cy="5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giat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menuntut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BEB1BCB-26E9-8D5F-CF31-E9C166A8CB42}"/>
                </a:ext>
              </a:extLst>
            </p:cNvPr>
            <p:cNvSpPr txBox="1"/>
            <p:nvPr/>
          </p:nvSpPr>
          <p:spPr>
            <a:xfrm>
              <a:off x="838477" y="3665526"/>
              <a:ext cx="10656832" cy="5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bersemangat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menuntut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guru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berbeda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spesialisasi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78777597-C12A-54D1-2EE1-C35F00EECC79}"/>
                </a:ext>
              </a:extLst>
            </p:cNvPr>
            <p:cNvSpPr txBox="1"/>
            <p:nvPr/>
          </p:nvSpPr>
          <p:spPr>
            <a:xfrm>
              <a:off x="1130106" y="4129712"/>
              <a:ext cx="10365204" cy="5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berbeda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559F66B-8FC0-9EF3-FA91-171C574781F3}"/>
                </a:ext>
              </a:extLst>
            </p:cNvPr>
            <p:cNvSpPr txBox="1"/>
            <p:nvPr/>
          </p:nvSpPr>
          <p:spPr>
            <a:xfrm>
              <a:off x="831221" y="4644966"/>
              <a:ext cx="10656832" cy="518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mengamalkan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telah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diperoleh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521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t="-20000" b="-5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6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079419" y="2133224"/>
              <a:ext cx="4985162" cy="147732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Sejarah dan Peran</a:t>
              </a:r>
            </a:p>
            <a:p>
              <a:pPr algn="ctr"/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Tokoh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Ulama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Penyebar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Islam di Indonesia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98A4836-5743-CF15-4061-909043DC531B}"/>
              </a:ext>
            </a:extLst>
          </p:cNvPr>
          <p:cNvSpPr txBox="1"/>
          <p:nvPr/>
        </p:nvSpPr>
        <p:spPr>
          <a:xfrm>
            <a:off x="7696200" y="-31082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EFCACA"/>
                </a:solidFill>
              </a:rPr>
              <a:t>sumber</a:t>
            </a:r>
            <a:r>
              <a:rPr lang="en-US" sz="1000" dirty="0">
                <a:solidFill>
                  <a:srgbClr val="EFCACA"/>
                </a:solidFill>
              </a:rPr>
              <a:t>: flickr.com</a:t>
            </a:r>
            <a:endParaRPr lang="en-ID" sz="1000" dirty="0">
              <a:solidFill>
                <a:srgbClr val="EFCA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6190DE2-FE5C-018A-9F94-CE41ACD8E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566" y="1005933"/>
            <a:ext cx="6177067" cy="308981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D41D219-F6FC-0EE0-7D70-7DC24BFD9A25}"/>
              </a:ext>
            </a:extLst>
          </p:cNvPr>
          <p:cNvSpPr txBox="1"/>
          <p:nvPr/>
        </p:nvSpPr>
        <p:spPr>
          <a:xfrm>
            <a:off x="4343399" y="1889121"/>
            <a:ext cx="3581400" cy="1323439"/>
          </a:xfrm>
          <a:prstGeom prst="rect">
            <a:avLst/>
          </a:prstGeom>
          <a:noFill/>
          <a:ln w="76200" cmpd="dbl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Menurut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Anda,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apa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hubungan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antara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gambar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di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samping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dan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peran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ulama pada masa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awal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penyebaran</a:t>
            </a:r>
            <a:r>
              <a:rPr lang="en-US" sz="2000" b="1" dirty="0">
                <a:solidFill>
                  <a:srgbClr val="FB3803"/>
                </a:solidFill>
                <a:latin typeface="Candara" panose="020E0502030303020204" pitchFamily="34" charset="0"/>
              </a:rPr>
              <a:t> Islam di Indonesia?</a:t>
            </a:r>
            <a:endParaRPr lang="en-ID" sz="2000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BFD58D-6A52-7C0F-6E9F-B83CA26E2E57}"/>
              </a:ext>
            </a:extLst>
          </p:cNvPr>
          <p:cNvSpPr txBox="1"/>
          <p:nvPr/>
        </p:nvSpPr>
        <p:spPr>
          <a:xfrm>
            <a:off x="3846307" y="82933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Perhatikan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gambar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di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samping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!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49A05EC-6CCD-F63A-363A-041CC6BB1C46}"/>
              </a:ext>
            </a:extLst>
          </p:cNvPr>
          <p:cNvGrpSpPr/>
          <p:nvPr/>
        </p:nvGrpSpPr>
        <p:grpSpPr>
          <a:xfrm>
            <a:off x="609600" y="304923"/>
            <a:ext cx="2964781" cy="1913196"/>
            <a:chOff x="609600" y="304923"/>
            <a:chExt cx="2964781" cy="19131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9D8FDF2-64C6-AF5F-126C-6FFEDC9FE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" y="304923"/>
              <a:ext cx="2869794" cy="191319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B3E84D5-FB0A-5D2E-B8C9-4BDEEFC6793B}"/>
                </a:ext>
              </a:extLst>
            </p:cNvPr>
            <p:cNvSpPr txBox="1"/>
            <p:nvPr/>
          </p:nvSpPr>
          <p:spPr>
            <a:xfrm rot="21206378">
              <a:off x="1887635" y="1848979"/>
              <a:ext cx="16867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unsplash.com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4C5033E-8B46-0B15-B43B-B462EBA17806}"/>
              </a:ext>
            </a:extLst>
          </p:cNvPr>
          <p:cNvGrpSpPr/>
          <p:nvPr/>
        </p:nvGrpSpPr>
        <p:grpSpPr>
          <a:xfrm>
            <a:off x="824138" y="2174006"/>
            <a:ext cx="2717637" cy="2271189"/>
            <a:chOff x="824138" y="2174006"/>
            <a:chExt cx="2717637" cy="227118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A65DB9-DE01-5991-2F1A-A6E6E0DA3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438"/>
            <a:stretch/>
          </p:blipFill>
          <p:spPr>
            <a:xfrm rot="360144">
              <a:off x="824138" y="2174006"/>
              <a:ext cx="2712999" cy="22594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02D05AE-6751-F938-F198-19EDC6E53A69}"/>
                </a:ext>
              </a:extLst>
            </p:cNvPr>
            <p:cNvSpPr txBox="1"/>
            <p:nvPr/>
          </p:nvSpPr>
          <p:spPr>
            <a:xfrm rot="425689">
              <a:off x="1855029" y="4198974"/>
              <a:ext cx="16867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</a:rPr>
                <a:t>: unsplash.com</a:t>
              </a:r>
              <a:endParaRPr lang="en-ID" sz="1000" dirty="0">
                <a:solidFill>
                  <a:srgbClr val="005C4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61636" y="152046"/>
            <a:ext cx="2620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BC2011-194E-1BE5-D3E6-99B5A923B47C}"/>
              </a:ext>
            </a:extLst>
          </p:cNvPr>
          <p:cNvGrpSpPr/>
          <p:nvPr/>
        </p:nvGrpSpPr>
        <p:grpSpPr>
          <a:xfrm>
            <a:off x="1148526" y="798377"/>
            <a:ext cx="6974607" cy="3878088"/>
            <a:chOff x="1148526" y="798377"/>
            <a:chExt cx="6974607" cy="387808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784501-39A8-798B-1E07-37F59C658E75}"/>
                </a:ext>
              </a:extLst>
            </p:cNvPr>
            <p:cNvGrpSpPr/>
            <p:nvPr/>
          </p:nvGrpSpPr>
          <p:grpSpPr>
            <a:xfrm>
              <a:off x="2497638" y="1962150"/>
              <a:ext cx="4235266" cy="1600200"/>
              <a:chOff x="2497638" y="1962150"/>
              <a:chExt cx="4235266" cy="1600200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FF5CEDD7-6E9F-CADE-FCCC-0F8C089DF5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42390" y="3167011"/>
                <a:ext cx="5810" cy="395339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1265842-4095-48A8-4D69-22B2EBA02A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144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4EDA933-E004-502A-2ED5-68CED0B9DF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7638" y="2590751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983765F-095D-10BD-3661-701EAFB2E3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8385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13E3EAB6-B6E7-025C-796F-8A25D6F3D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679409" y="2529524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A17CFE3-F700-D5FF-E456-2D0C193F9B5E}"/>
                </a:ext>
              </a:extLst>
            </p:cNvPr>
            <p:cNvGrpSpPr/>
            <p:nvPr/>
          </p:nvGrpSpPr>
          <p:grpSpPr>
            <a:xfrm>
              <a:off x="3417464" y="798377"/>
              <a:ext cx="2370263" cy="2370262"/>
              <a:chOff x="4390692" y="1161133"/>
              <a:chExt cx="3396347" cy="339634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342F973-09B1-ACDE-09A4-0E8712A52E09}"/>
                  </a:ext>
                </a:extLst>
              </p:cNvPr>
              <p:cNvSpPr/>
              <p:nvPr/>
            </p:nvSpPr>
            <p:spPr>
              <a:xfrm>
                <a:off x="4390692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7" name="TextBox 3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2CFCCEC-2603-2CC3-65BE-048FE81C736F}"/>
                  </a:ext>
                </a:extLst>
              </p:cNvPr>
              <p:cNvSpPr txBox="1"/>
              <p:nvPr/>
            </p:nvSpPr>
            <p:spPr>
              <a:xfrm>
                <a:off x="4582226" y="2064394"/>
                <a:ext cx="3065184" cy="1719951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Sejarah dan Peran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Tokoh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Ulama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Penyebar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</a:t>
                </a:r>
              </a:p>
              <a:p>
                <a:pPr algn="ctr"/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 Indonesia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732D9B5-6015-231B-51E3-329C0828049E}"/>
                </a:ext>
              </a:extLst>
            </p:cNvPr>
            <p:cNvGrpSpPr/>
            <p:nvPr/>
          </p:nvGrpSpPr>
          <p:grpSpPr>
            <a:xfrm>
              <a:off x="1148526" y="1416261"/>
              <a:ext cx="6974607" cy="3260204"/>
              <a:chOff x="1148526" y="1416261"/>
              <a:chExt cx="6974607" cy="3260204"/>
            </a:xfrm>
          </p:grpSpPr>
          <p:sp>
            <p:nvSpPr>
              <p:cNvPr id="31" name="Rectangle: Rounded Corners 30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A403EEF2-2CE2-CEAF-4081-F89BAABBB4F0}"/>
                  </a:ext>
                </a:extLst>
              </p:cNvPr>
              <p:cNvSpPr/>
              <p:nvPr/>
            </p:nvSpPr>
            <p:spPr>
              <a:xfrm>
                <a:off x="6680859" y="1416261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Peran</a:t>
                </a:r>
              </a:p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Tokoh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Ulama</a:t>
                </a:r>
                <a:endParaRPr lang="en-ID" sz="1600" dirty="0"/>
              </a:p>
            </p:txBody>
          </p:sp>
          <p:sp>
            <p:nvSpPr>
              <p:cNvPr id="32" name="Rectangle: Rounded Corners 3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CDC215E-9A00-C649-C4E5-470EEF2281B7}"/>
                  </a:ext>
                </a:extLst>
              </p:cNvPr>
              <p:cNvSpPr/>
              <p:nvPr/>
            </p:nvSpPr>
            <p:spPr>
              <a:xfrm>
                <a:off x="1148526" y="1433636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Sejarah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Masuknya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Indonesia</a:t>
                </a:r>
                <a:endParaRPr lang="en-ID" sz="1600" dirty="0"/>
              </a:p>
            </p:txBody>
          </p:sp>
          <p:sp>
            <p:nvSpPr>
              <p:cNvPr id="35" name="Rectangle: Rounded Corners 3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D68DC356-EE16-B649-3A28-AC00D4D42FD6}"/>
                  </a:ext>
                </a:extLst>
              </p:cNvPr>
              <p:cNvSpPr/>
              <p:nvPr/>
            </p:nvSpPr>
            <p:spPr>
              <a:xfrm>
                <a:off x="1634981" y="3110035"/>
                <a:ext cx="1870219" cy="93258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Jejak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Kerajaan Islam di Indonesia</a:t>
                </a:r>
                <a:endParaRPr lang="en-ID" sz="1600" dirty="0"/>
              </a:p>
            </p:txBody>
          </p:sp>
          <p:sp>
            <p:nvSpPr>
              <p:cNvPr id="39" name="Rectangle: Rounded Corners 38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D3EBE3F7-E6C4-2311-CEDC-0B9C99ADBAA4}"/>
                  </a:ext>
                </a:extLst>
              </p:cNvPr>
              <p:cNvSpPr/>
              <p:nvPr/>
            </p:nvSpPr>
            <p:spPr>
              <a:xfrm>
                <a:off x="3660357" y="3541972"/>
                <a:ext cx="1981212" cy="1134493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Meneladan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Tokoh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Ulama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Penyebar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</a:t>
                </a:r>
                <a:endParaRPr lang="en-ID" sz="1600" dirty="0"/>
              </a:p>
            </p:txBody>
          </p:sp>
          <p:sp>
            <p:nvSpPr>
              <p:cNvPr id="34" name="Rectangle: Rounded Corners 33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1F07858-70A9-E534-6BA0-15D2890B46B4}"/>
                  </a:ext>
                </a:extLst>
              </p:cNvPr>
              <p:cNvSpPr/>
              <p:nvPr/>
            </p:nvSpPr>
            <p:spPr>
              <a:xfrm>
                <a:off x="5825981" y="3105149"/>
                <a:ext cx="1870219" cy="93258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Perkembangan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Ilmu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Pengetahuan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Kebudayaan</a:t>
                </a:r>
                <a:endParaRPr lang="en-ID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0895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82594181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hlinkClick r:id="rId2" action="ppaction://hlinksldjump"/>
            <a:extLst>
              <a:ext uri="{FF2B5EF4-FFF2-40B4-BE49-F238E27FC236}">
                <a16:creationId xmlns:a16="http://schemas.microsoft.com/office/drawing/2014/main" id="{B382CB7B-3E28-E30E-1B17-425C14EE9E4B}"/>
              </a:ext>
            </a:extLst>
          </p:cNvPr>
          <p:cNvSpPr/>
          <p:nvPr/>
        </p:nvSpPr>
        <p:spPr>
          <a:xfrm>
            <a:off x="1812463" y="295930"/>
            <a:ext cx="5519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Teori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Masuknya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B1A61C8-CAA6-61AA-7263-313C48546DAD}"/>
              </a:ext>
            </a:extLst>
          </p:cNvPr>
          <p:cNvSpPr/>
          <p:nvPr/>
        </p:nvSpPr>
        <p:spPr>
          <a:xfrm>
            <a:off x="2862924" y="919102"/>
            <a:ext cx="5519075" cy="650980"/>
          </a:xfrm>
          <a:custGeom>
            <a:avLst/>
            <a:gdLst>
              <a:gd name="connsiteX0" fmla="*/ 0 w 1439317"/>
              <a:gd name="connsiteY0" fmla="*/ 0 h 650980"/>
              <a:gd name="connsiteX1" fmla="*/ 1439317 w 1439317"/>
              <a:gd name="connsiteY1" fmla="*/ 0 h 650980"/>
              <a:gd name="connsiteX2" fmla="*/ 1439317 w 1439317"/>
              <a:gd name="connsiteY2" fmla="*/ 650980 h 650980"/>
              <a:gd name="connsiteX3" fmla="*/ 0 w 1439317"/>
              <a:gd name="connsiteY3" fmla="*/ 650980 h 650980"/>
              <a:gd name="connsiteX4" fmla="*/ 0 w 1439317"/>
              <a:gd name="connsiteY4" fmla="*/ 0 h 65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317" h="650980">
                <a:moveTo>
                  <a:pt x="0" y="0"/>
                </a:moveTo>
                <a:lnTo>
                  <a:pt x="1439317" y="0"/>
                </a:lnTo>
                <a:lnTo>
                  <a:pt x="1439317" y="650980"/>
                </a:lnTo>
                <a:lnTo>
                  <a:pt x="0" y="6509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Islam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dibawa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para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pedagang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muslim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Gujarat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sekitar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abad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ke-13.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Teori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didukung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oleh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sejarawan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Barat.</a:t>
            </a:r>
            <a:endParaRPr lang="en-ID" sz="1600" kern="1200" dirty="0">
              <a:solidFill>
                <a:srgbClr val="2F768C"/>
              </a:solidFill>
              <a:latin typeface="Candara" panose="020E05020303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D0A235-C20B-79E0-6681-FE882E98DBBB}"/>
              </a:ext>
            </a:extLst>
          </p:cNvPr>
          <p:cNvSpPr/>
          <p:nvPr/>
        </p:nvSpPr>
        <p:spPr>
          <a:xfrm>
            <a:off x="838200" y="919102"/>
            <a:ext cx="1752600" cy="650980"/>
          </a:xfrm>
          <a:prstGeom prst="rect">
            <a:avLst/>
          </a:prstGeom>
          <a:solidFill>
            <a:srgbClr val="2F768C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Teori</a:t>
            </a:r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 Gujarat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FC75B8-86AF-1948-A6D3-7D6E05112A94}"/>
              </a:ext>
            </a:extLst>
          </p:cNvPr>
          <p:cNvSpPr/>
          <p:nvPr/>
        </p:nvSpPr>
        <p:spPr>
          <a:xfrm>
            <a:off x="838200" y="1677494"/>
            <a:ext cx="5519074" cy="650980"/>
          </a:xfrm>
          <a:custGeom>
            <a:avLst/>
            <a:gdLst>
              <a:gd name="connsiteX0" fmla="*/ 0 w 1439317"/>
              <a:gd name="connsiteY0" fmla="*/ 0 h 650980"/>
              <a:gd name="connsiteX1" fmla="*/ 1439317 w 1439317"/>
              <a:gd name="connsiteY1" fmla="*/ 0 h 650980"/>
              <a:gd name="connsiteX2" fmla="*/ 1439317 w 1439317"/>
              <a:gd name="connsiteY2" fmla="*/ 650980 h 650980"/>
              <a:gd name="connsiteX3" fmla="*/ 0 w 1439317"/>
              <a:gd name="connsiteY3" fmla="*/ 650980 h 650980"/>
              <a:gd name="connsiteX4" fmla="*/ 0 w 1439317"/>
              <a:gd name="connsiteY4" fmla="*/ 0 h 65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317" h="650980">
                <a:moveTo>
                  <a:pt x="0" y="0"/>
                </a:moveTo>
                <a:lnTo>
                  <a:pt x="1439317" y="0"/>
                </a:lnTo>
                <a:lnTo>
                  <a:pt x="1439317" y="650980"/>
                </a:lnTo>
                <a:lnTo>
                  <a:pt x="0" y="6509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Islam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dibawa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para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pedagang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muslim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Arab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sekitar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abad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ke-7.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Teori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ini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dikemukakan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Hamka</a:t>
            </a:r>
            <a:r>
              <a:rPr lang="en-ID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kern="1200" dirty="0">
              <a:solidFill>
                <a:srgbClr val="2F768C"/>
              </a:solidFill>
              <a:latin typeface="Candara" panose="020E05020303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04DED3-408B-72A3-DBE4-5088D7674E70}"/>
              </a:ext>
            </a:extLst>
          </p:cNvPr>
          <p:cNvSpPr/>
          <p:nvPr/>
        </p:nvSpPr>
        <p:spPr>
          <a:xfrm>
            <a:off x="6553199" y="1677494"/>
            <a:ext cx="1828799" cy="650980"/>
          </a:xfrm>
          <a:prstGeom prst="rect">
            <a:avLst/>
          </a:prstGeom>
          <a:solidFill>
            <a:srgbClr val="2F768C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Teori</a:t>
            </a:r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 Arab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2693DC0-4959-5253-316D-C903E0420560}"/>
              </a:ext>
            </a:extLst>
          </p:cNvPr>
          <p:cNvSpPr/>
          <p:nvPr/>
        </p:nvSpPr>
        <p:spPr>
          <a:xfrm>
            <a:off x="2862924" y="2435886"/>
            <a:ext cx="5519075" cy="650980"/>
          </a:xfrm>
          <a:custGeom>
            <a:avLst/>
            <a:gdLst>
              <a:gd name="connsiteX0" fmla="*/ 0 w 1439317"/>
              <a:gd name="connsiteY0" fmla="*/ 0 h 650980"/>
              <a:gd name="connsiteX1" fmla="*/ 1439317 w 1439317"/>
              <a:gd name="connsiteY1" fmla="*/ 0 h 650980"/>
              <a:gd name="connsiteX2" fmla="*/ 1439317 w 1439317"/>
              <a:gd name="connsiteY2" fmla="*/ 650980 h 650980"/>
              <a:gd name="connsiteX3" fmla="*/ 0 w 1439317"/>
              <a:gd name="connsiteY3" fmla="*/ 650980 h 650980"/>
              <a:gd name="connsiteX4" fmla="*/ 0 w 1439317"/>
              <a:gd name="connsiteY4" fmla="*/ 0 h 65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317" h="650980">
                <a:moveTo>
                  <a:pt x="0" y="0"/>
                </a:moveTo>
                <a:lnTo>
                  <a:pt x="1439317" y="0"/>
                </a:lnTo>
                <a:lnTo>
                  <a:pt x="1439317" y="650980"/>
                </a:lnTo>
                <a:lnTo>
                  <a:pt x="0" y="6509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>
                <a:solidFill>
                  <a:srgbClr val="005C4A"/>
                </a:solidFill>
                <a:latin typeface="Candara" panose="020E0502030303020204" pitchFamily="34" charset="0"/>
              </a:rPr>
              <a:t>Islam baru masuk ke Indonesia sekitar abad ke-13 oleh para pedagang asal Persia.</a:t>
            </a:r>
            <a:endParaRPr lang="en-ID" sz="1600" kern="1200" dirty="0">
              <a:solidFill>
                <a:srgbClr val="2F768C"/>
              </a:solidFill>
              <a:latin typeface="Candara" panose="020E05020303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57A135-F379-AFF7-7494-3A079626C595}"/>
              </a:ext>
            </a:extLst>
          </p:cNvPr>
          <p:cNvSpPr/>
          <p:nvPr/>
        </p:nvSpPr>
        <p:spPr>
          <a:xfrm>
            <a:off x="838200" y="2435886"/>
            <a:ext cx="1752600" cy="650980"/>
          </a:xfrm>
          <a:prstGeom prst="rect">
            <a:avLst/>
          </a:prstGeom>
          <a:solidFill>
            <a:srgbClr val="2F768C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Teori</a:t>
            </a:r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 Persia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6DDE2B8-ABF2-29F9-7251-14B24E7000FB}"/>
              </a:ext>
            </a:extLst>
          </p:cNvPr>
          <p:cNvSpPr/>
          <p:nvPr/>
        </p:nvSpPr>
        <p:spPr>
          <a:xfrm>
            <a:off x="838200" y="3194279"/>
            <a:ext cx="5519074" cy="650980"/>
          </a:xfrm>
          <a:custGeom>
            <a:avLst/>
            <a:gdLst>
              <a:gd name="connsiteX0" fmla="*/ 0 w 1439317"/>
              <a:gd name="connsiteY0" fmla="*/ 0 h 650980"/>
              <a:gd name="connsiteX1" fmla="*/ 1439317 w 1439317"/>
              <a:gd name="connsiteY1" fmla="*/ 0 h 650980"/>
              <a:gd name="connsiteX2" fmla="*/ 1439317 w 1439317"/>
              <a:gd name="connsiteY2" fmla="*/ 650980 h 650980"/>
              <a:gd name="connsiteX3" fmla="*/ 0 w 1439317"/>
              <a:gd name="connsiteY3" fmla="*/ 650980 h 650980"/>
              <a:gd name="connsiteX4" fmla="*/ 0 w 1439317"/>
              <a:gd name="connsiteY4" fmla="*/ 0 h 65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317" h="650980">
                <a:moveTo>
                  <a:pt x="0" y="0"/>
                </a:moveTo>
                <a:lnTo>
                  <a:pt x="1439317" y="0"/>
                </a:lnTo>
                <a:lnTo>
                  <a:pt x="1439317" y="650980"/>
                </a:lnTo>
                <a:lnTo>
                  <a:pt x="0" y="6509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>
                <a:solidFill>
                  <a:srgbClr val="005C4A"/>
                </a:solidFill>
                <a:latin typeface="Candara" panose="020E0502030303020204" pitchFamily="34" charset="0"/>
              </a:rPr>
              <a:t>Islam datang dibawa para pedagang muslim Tiongkok sekitar abad ke-7/ke-8 M.</a:t>
            </a:r>
            <a:endParaRPr lang="en-ID" sz="1600" kern="1200" dirty="0">
              <a:solidFill>
                <a:srgbClr val="2F768C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D6C20C-438B-CC36-7CBA-984A7B3B07D4}"/>
              </a:ext>
            </a:extLst>
          </p:cNvPr>
          <p:cNvSpPr/>
          <p:nvPr/>
        </p:nvSpPr>
        <p:spPr>
          <a:xfrm>
            <a:off x="6553199" y="3194279"/>
            <a:ext cx="1828799" cy="650980"/>
          </a:xfrm>
          <a:prstGeom prst="rect">
            <a:avLst/>
          </a:prstGeom>
          <a:solidFill>
            <a:srgbClr val="2F768C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Teori</a:t>
            </a:r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Tiongkok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B60C22F-5E5E-5B2A-EB75-0E1F228EC5B2}"/>
              </a:ext>
            </a:extLst>
          </p:cNvPr>
          <p:cNvSpPr/>
          <p:nvPr/>
        </p:nvSpPr>
        <p:spPr>
          <a:xfrm>
            <a:off x="2862924" y="3952671"/>
            <a:ext cx="5519075" cy="650980"/>
          </a:xfrm>
          <a:custGeom>
            <a:avLst/>
            <a:gdLst>
              <a:gd name="connsiteX0" fmla="*/ 0 w 1439317"/>
              <a:gd name="connsiteY0" fmla="*/ 0 h 650980"/>
              <a:gd name="connsiteX1" fmla="*/ 1439317 w 1439317"/>
              <a:gd name="connsiteY1" fmla="*/ 0 h 650980"/>
              <a:gd name="connsiteX2" fmla="*/ 1439317 w 1439317"/>
              <a:gd name="connsiteY2" fmla="*/ 650980 h 650980"/>
              <a:gd name="connsiteX3" fmla="*/ 0 w 1439317"/>
              <a:gd name="connsiteY3" fmla="*/ 650980 h 650980"/>
              <a:gd name="connsiteX4" fmla="*/ 0 w 1439317"/>
              <a:gd name="connsiteY4" fmla="*/ 0 h 65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317" h="650980">
                <a:moveTo>
                  <a:pt x="0" y="0"/>
                </a:moveTo>
                <a:lnTo>
                  <a:pt x="1439317" y="0"/>
                </a:lnTo>
                <a:lnTo>
                  <a:pt x="1439317" y="650980"/>
                </a:lnTo>
                <a:lnTo>
                  <a:pt x="0" y="6509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Islam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dibawa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orang Kurdi dan Turki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selain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orang Arab dan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Tiongkok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Teori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ini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dikemukakan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oleh Martin van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Bruinessan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kern="1200" dirty="0">
              <a:solidFill>
                <a:srgbClr val="2F768C"/>
              </a:solidFill>
              <a:latin typeface="Candara" panose="020E05020303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DBD2AC-505F-1C4B-5395-B09107D7E106}"/>
              </a:ext>
            </a:extLst>
          </p:cNvPr>
          <p:cNvSpPr/>
          <p:nvPr/>
        </p:nvSpPr>
        <p:spPr>
          <a:xfrm>
            <a:off x="838200" y="3952671"/>
            <a:ext cx="1752600" cy="650980"/>
          </a:xfrm>
          <a:prstGeom prst="rect">
            <a:avLst/>
          </a:prstGeom>
          <a:solidFill>
            <a:srgbClr val="2F768C"/>
          </a:solidFill>
          <a:ln>
            <a:solidFill>
              <a:srgbClr val="2F76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Teori</a:t>
            </a:r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 Turki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179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hlinkClick r:id="rId3" action="ppaction://hlinksldjump"/>
            <a:extLst>
              <a:ext uri="{FF2B5EF4-FFF2-40B4-BE49-F238E27FC236}">
                <a16:creationId xmlns:a16="http://schemas.microsoft.com/office/drawing/2014/main" id="{93D4300F-2807-7155-2D36-CEBE6160611D}"/>
              </a:ext>
            </a:extLst>
          </p:cNvPr>
          <p:cNvSpPr/>
          <p:nvPr/>
        </p:nvSpPr>
        <p:spPr>
          <a:xfrm>
            <a:off x="1494074" y="440532"/>
            <a:ext cx="6155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Strategi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 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3" name="Freeform: Shape 14">
            <a:extLst>
              <a:ext uri="{FF2B5EF4-FFF2-40B4-BE49-F238E27FC236}">
                <a16:creationId xmlns:a16="http://schemas.microsoft.com/office/drawing/2014/main" id="{193E43E3-0CA8-EC22-1601-9F7DF1F76643}"/>
              </a:ext>
            </a:extLst>
          </p:cNvPr>
          <p:cNvSpPr/>
          <p:nvPr/>
        </p:nvSpPr>
        <p:spPr>
          <a:xfrm>
            <a:off x="4907321" y="1266073"/>
            <a:ext cx="1946503" cy="1133835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565" tIns="256565" rIns="256565" bIns="256565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perdagangan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3" name="Freeform: Shape 17">
            <a:extLst>
              <a:ext uri="{FF2B5EF4-FFF2-40B4-BE49-F238E27FC236}">
                <a16:creationId xmlns:a16="http://schemas.microsoft.com/office/drawing/2014/main" id="{44CEBF3D-8030-8C86-7DA5-B9AD92E4E06B}"/>
              </a:ext>
            </a:extLst>
          </p:cNvPr>
          <p:cNvSpPr/>
          <p:nvPr/>
        </p:nvSpPr>
        <p:spPr>
          <a:xfrm>
            <a:off x="6562338" y="2133613"/>
            <a:ext cx="1743462" cy="1208977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565" tIns="256565" rIns="256565" bIns="256565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pernikahan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5" name="Freeform: Shape 19">
            <a:extLst>
              <a:ext uri="{FF2B5EF4-FFF2-40B4-BE49-F238E27FC236}">
                <a16:creationId xmlns:a16="http://schemas.microsoft.com/office/drawing/2014/main" id="{C08039E6-5618-C922-5A2E-BCB91C5D2CE0}"/>
              </a:ext>
            </a:extLst>
          </p:cNvPr>
          <p:cNvSpPr/>
          <p:nvPr/>
        </p:nvSpPr>
        <p:spPr>
          <a:xfrm>
            <a:off x="4760678" y="3032188"/>
            <a:ext cx="2097322" cy="987362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565" tIns="256565" rIns="256565" bIns="256565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pendidikan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6" name="Freeform: Shape 21">
            <a:extLst>
              <a:ext uri="{FF2B5EF4-FFF2-40B4-BE49-F238E27FC236}">
                <a16:creationId xmlns:a16="http://schemas.microsoft.com/office/drawing/2014/main" id="{98048417-6041-B9FC-5F59-752F3A327D32}"/>
              </a:ext>
            </a:extLst>
          </p:cNvPr>
          <p:cNvSpPr/>
          <p:nvPr/>
        </p:nvSpPr>
        <p:spPr>
          <a:xfrm>
            <a:off x="2996747" y="1832990"/>
            <a:ext cx="1981200" cy="1133835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565" tIns="256565" rIns="256565" bIns="256565" numCol="1" spcCol="1270" anchor="ctr" anchorCtr="0">
            <a:noAutofit/>
          </a:bodyPr>
          <a:lstStyle/>
          <a:p>
            <a:pPr marL="0" lvl="0" indent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kesenian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7" name="Freeform: Shape 24">
            <a:extLst>
              <a:ext uri="{FF2B5EF4-FFF2-40B4-BE49-F238E27FC236}">
                <a16:creationId xmlns:a16="http://schemas.microsoft.com/office/drawing/2014/main" id="{BD652186-AD00-E4D0-C7B6-13BE843592C8}"/>
              </a:ext>
            </a:extLst>
          </p:cNvPr>
          <p:cNvSpPr/>
          <p:nvPr/>
        </p:nvSpPr>
        <p:spPr>
          <a:xfrm>
            <a:off x="3101387" y="3342590"/>
            <a:ext cx="1876560" cy="1315936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45" tIns="274345" rIns="274345" bIns="274345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politik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8" name="Freeform: Shape 26">
            <a:extLst>
              <a:ext uri="{FF2B5EF4-FFF2-40B4-BE49-F238E27FC236}">
                <a16:creationId xmlns:a16="http://schemas.microsoft.com/office/drawing/2014/main" id="{54E36B99-5634-941C-407B-5820F6771996}"/>
              </a:ext>
            </a:extLst>
          </p:cNvPr>
          <p:cNvSpPr/>
          <p:nvPr/>
        </p:nvSpPr>
        <p:spPr>
          <a:xfrm>
            <a:off x="1752600" y="1307007"/>
            <a:ext cx="1981200" cy="921240"/>
          </a:xfrm>
          <a:prstGeom prst="roundRect">
            <a:avLst/>
          </a:prstGeom>
          <a:noFill/>
          <a:ln w="19050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45" tIns="274345" rIns="274345" bIns="274345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Jalur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tasawuf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98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3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69297390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6767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3" action="ppaction://hlinksldjump"/>
            <a:extLst>
              <a:ext uri="{FF2B5EF4-FFF2-40B4-BE49-F238E27FC236}">
                <a16:creationId xmlns:a16="http://schemas.microsoft.com/office/drawing/2014/main" id="{A9B696DC-C5C9-4FC4-CAB5-83EE23A8FAF1}"/>
              </a:ext>
            </a:extLst>
          </p:cNvPr>
          <p:cNvSpPr/>
          <p:nvPr/>
        </p:nvSpPr>
        <p:spPr>
          <a:xfrm>
            <a:off x="1079089" y="295930"/>
            <a:ext cx="6985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Peran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Tokoh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Ulama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Penyebaran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</a:p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di Indonesia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2BA9159-2A55-0821-E2E1-93D703BAFFE1}"/>
              </a:ext>
            </a:extLst>
          </p:cNvPr>
          <p:cNvGrpSpPr/>
          <p:nvPr/>
        </p:nvGrpSpPr>
        <p:grpSpPr>
          <a:xfrm>
            <a:off x="647700" y="1593174"/>
            <a:ext cx="7848600" cy="3031674"/>
            <a:chOff x="964611" y="1639905"/>
            <a:chExt cx="7848600" cy="3031674"/>
          </a:xfrm>
        </p:grpSpPr>
        <p:sp>
          <p:nvSpPr>
            <p:cNvPr id="18" name="Straight Connector 17">
              <a:extLst>
                <a:ext uri="{FF2B5EF4-FFF2-40B4-BE49-F238E27FC236}">
                  <a16:creationId xmlns:a16="http://schemas.microsoft.com/office/drawing/2014/main" id="{58AF2624-E705-2487-F212-B1DA80E458AA}"/>
                </a:ext>
              </a:extLst>
            </p:cNvPr>
            <p:cNvSpPr/>
            <p:nvPr/>
          </p:nvSpPr>
          <p:spPr>
            <a:xfrm>
              <a:off x="1641568" y="3162000"/>
              <a:ext cx="1797862" cy="0"/>
            </a:xfrm>
            <a:prstGeom prst="line">
              <a:avLst/>
            </a:prstGeom>
            <a:solidFill>
              <a:srgbClr val="A7D870"/>
            </a:solidFill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19" name="Straight Connector 18">
              <a:extLst>
                <a:ext uri="{FF2B5EF4-FFF2-40B4-BE49-F238E27FC236}">
                  <a16:creationId xmlns:a16="http://schemas.microsoft.com/office/drawing/2014/main" id="{9B8D75DF-42A8-9841-52BA-4EB2F8693C66}"/>
                </a:ext>
              </a:extLst>
            </p:cNvPr>
            <p:cNvSpPr/>
            <p:nvPr/>
          </p:nvSpPr>
          <p:spPr>
            <a:xfrm>
              <a:off x="1774918" y="2535255"/>
              <a:ext cx="1540002" cy="0"/>
            </a:xfrm>
            <a:prstGeom prst="line">
              <a:avLst/>
            </a:prstGeom>
            <a:solidFill>
              <a:srgbClr val="A7D870"/>
            </a:solidFill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Straight Connector 19">
              <a:extLst>
                <a:ext uri="{FF2B5EF4-FFF2-40B4-BE49-F238E27FC236}">
                  <a16:creationId xmlns:a16="http://schemas.microsoft.com/office/drawing/2014/main" id="{C1D1707A-485E-6B61-023B-1C4060CBA54F}"/>
                </a:ext>
              </a:extLst>
            </p:cNvPr>
            <p:cNvSpPr/>
            <p:nvPr/>
          </p:nvSpPr>
          <p:spPr>
            <a:xfrm>
              <a:off x="1641568" y="1908510"/>
              <a:ext cx="1797862" cy="0"/>
            </a:xfrm>
            <a:prstGeom prst="line">
              <a:avLst/>
            </a:prstGeom>
            <a:solidFill>
              <a:srgbClr val="A7D870"/>
            </a:solidFill>
            <a:ln>
              <a:solidFill>
                <a:srgbClr val="005C4A"/>
              </a:solidFill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A459E68-BAE3-54B6-3328-185862181CB5}"/>
                </a:ext>
              </a:extLst>
            </p:cNvPr>
            <p:cNvSpPr/>
            <p:nvPr/>
          </p:nvSpPr>
          <p:spPr>
            <a:xfrm>
              <a:off x="964611" y="1639905"/>
              <a:ext cx="1790700" cy="1790700"/>
            </a:xfrm>
            <a:prstGeom prst="ellipse">
              <a:avLst/>
            </a:prstGeom>
            <a:solidFill>
              <a:srgbClr val="EF53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Syekh</a:t>
              </a:r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Jumadil</a:t>
              </a:r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Kubro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387E37C-6042-AB02-B861-5C04D24B1C3A}"/>
                </a:ext>
              </a:extLst>
            </p:cNvPr>
            <p:cNvSpPr/>
            <p:nvPr/>
          </p:nvSpPr>
          <p:spPr>
            <a:xfrm>
              <a:off x="3439430" y="1639905"/>
              <a:ext cx="5373781" cy="53721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ikenal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guru para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Wali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Songo</a:t>
              </a:r>
              <a:endParaRPr lang="en-ID" dirty="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7A6FB847-0682-6B36-3DFD-14C6A87C5B5C}"/>
                </a:ext>
              </a:extLst>
            </p:cNvPr>
            <p:cNvSpPr/>
            <p:nvPr/>
          </p:nvSpPr>
          <p:spPr>
            <a:xfrm>
              <a:off x="3357282" y="2288975"/>
              <a:ext cx="5373780" cy="53721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seorang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ulama,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mubalig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saudagar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terkenal</a:t>
              </a:r>
              <a:endParaRPr lang="en-ID" dirty="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038E33-4D26-614C-D4E5-C10605558169}"/>
                </a:ext>
              </a:extLst>
            </p:cNvPr>
            <p:cNvSpPr/>
            <p:nvPr/>
          </p:nvSpPr>
          <p:spPr>
            <a:xfrm>
              <a:off x="3439431" y="2893395"/>
              <a:ext cx="5373780" cy="17781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0" lvl="1" defTabSz="1555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akwahnya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terbagi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periode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</a:t>
              </a:r>
            </a:p>
            <a:p>
              <a:pPr marL="174625" lvl="1" indent="-174625" defTabSz="1555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tabLst>
                  <a:tab pos="2336800" algn="l"/>
                </a:tabLst>
              </a:pP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1)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secara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sembunyi-sembunyi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cara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berdagang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lingkungan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Majapahit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tetapi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berhasil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;</a:t>
              </a:r>
            </a:p>
            <a:p>
              <a:pPr marL="174625" lvl="1" indent="-174625" defTabSz="1555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2)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mendekati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para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bangsawan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penguasa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mengenalkan</a:t>
              </a:r>
              <a:r>
                <a:rPr lang="en-ID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260498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</TotalTime>
  <Words>935</Words>
  <Application>Microsoft Office PowerPoint</Application>
  <PresentationFormat>On-screen Show (16:9)</PresentationFormat>
  <Paragraphs>171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269</cp:revision>
  <dcterms:created xsi:type="dcterms:W3CDTF">2022-01-17T01:37:52Z</dcterms:created>
  <dcterms:modified xsi:type="dcterms:W3CDTF">2022-06-03T02:00:08Z</dcterms:modified>
</cp:coreProperties>
</file>